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6"/>
  </p:notesMasterIdLst>
  <p:sldIdLst>
    <p:sldId id="266" r:id="rId2"/>
    <p:sldId id="316" r:id="rId3"/>
    <p:sldId id="283" r:id="rId4"/>
    <p:sldId id="284" r:id="rId5"/>
    <p:sldId id="318" r:id="rId6"/>
    <p:sldId id="286" r:id="rId7"/>
    <p:sldId id="290" r:id="rId8"/>
    <p:sldId id="287" r:id="rId9"/>
    <p:sldId id="288" r:id="rId10"/>
    <p:sldId id="289" r:id="rId11"/>
    <p:sldId id="291" r:id="rId12"/>
    <p:sldId id="292" r:id="rId13"/>
    <p:sldId id="313" r:id="rId14"/>
    <p:sldId id="315" r:id="rId15"/>
    <p:sldId id="317" r:id="rId16"/>
    <p:sldId id="295" r:id="rId17"/>
    <p:sldId id="296" r:id="rId18"/>
    <p:sldId id="293" r:id="rId19"/>
    <p:sldId id="297" r:id="rId20"/>
    <p:sldId id="298" r:id="rId21"/>
    <p:sldId id="299" r:id="rId22"/>
    <p:sldId id="304" r:id="rId23"/>
    <p:sldId id="300" r:id="rId24"/>
    <p:sldId id="301" r:id="rId25"/>
    <p:sldId id="302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9" r:id="rId35"/>
  </p:sldIdLst>
  <p:sldSz cx="9144000" cy="6858000" type="screen4x3"/>
  <p:notesSz cx="6858000" cy="9144000"/>
  <p:embeddedFontLst>
    <p:embeddedFont>
      <p:font typeface="나눔고딕" panose="020B0600000101010101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배달의민족 한나" panose="020B0600000101010101" charset="-127"/>
      <p:regular r:id="rId41"/>
    </p:embeddedFont>
    <p:embeddedFont>
      <p:font typeface="나눔고딕 ExtraBold" panose="020B0600000101010101" charset="-127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CF23"/>
    <a:srgbClr val="FFCC00"/>
    <a:srgbClr val="3B589E"/>
    <a:srgbClr val="FF6E57"/>
    <a:srgbClr val="CCFF33"/>
    <a:srgbClr val="99FF33"/>
    <a:srgbClr val="808000"/>
    <a:srgbClr val="996633"/>
    <a:srgbClr val="D8D14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2" autoAdjust="0"/>
    <p:restoredTop sz="97414" autoAdjust="0"/>
  </p:normalViewPr>
  <p:slideViewPr>
    <p:cSldViewPr>
      <p:cViewPr>
        <p:scale>
          <a:sx n="70" d="100"/>
          <a:sy n="70" d="100"/>
        </p:scale>
        <p:origin x="-12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037F6-1AD0-4AC3-8E31-719BB3BC033C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86DDC-DF6B-47D7-9A83-F41237A3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11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86DDC-DF6B-47D7-9A83-F41237A339D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74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A98730-F09A-4C42-A685-E3C9564A3C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F03C6-1A05-41EC-BC19-02EE946D372F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7092280" y="6490544"/>
            <a:ext cx="1928826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algn="r">
              <a:defRPr/>
            </a:pPr>
            <a:fld id="{EC0BB0C5-6955-4F9B-BA60-58E2367A55EF}" type="slidenum">
              <a:rPr lang="ko-KR" altLang="en-US" sz="85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>
                <a:defRPr/>
              </a:pPr>
              <a:t>‹#›</a:t>
            </a:fld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microsoft.com/office/2007/relationships/hdphoto" Target="../media/hdphoto2.wdp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5122" name="Picture 2" descr="여행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r="1236"/>
          <a:stretch/>
        </p:blipFill>
        <p:spPr bwMode="auto">
          <a:xfrm>
            <a:off x="0" y="428393"/>
            <a:ext cx="9144000" cy="600121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143000" y="2060848"/>
            <a:ext cx="6858000" cy="3024336"/>
          </a:xfrm>
          <a:prstGeom prst="rect">
            <a:avLst/>
          </a:prstGeom>
          <a:solidFill>
            <a:srgbClr val="1AA5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56113" y="2422386"/>
            <a:ext cx="5697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My Travel - Diary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0349" y="3598130"/>
            <a:ext cx="6096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sz="1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한국정보기술연구원</a:t>
            </a:r>
            <a:endParaRPr lang="en-US" altLang="ko-KR" b="1" dirty="0" smtClean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NCS 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기반 디지털 </a:t>
            </a:r>
            <a:r>
              <a:rPr lang="ko-KR" altLang="en-US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컨버전스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재직자 과정</a:t>
            </a:r>
            <a:endParaRPr lang="en-US" altLang="ko-KR" b="1" dirty="0" smtClean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endParaRPr lang="en-US" altLang="ko-KR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r"/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김현지</a:t>
            </a: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이화평</a:t>
            </a: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이한길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-3.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설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R-Mind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"/>
          <a:stretch/>
        </p:blipFill>
        <p:spPr bwMode="auto">
          <a:xfrm>
            <a:off x="271473" y="1104031"/>
            <a:ext cx="8744078" cy="575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4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HYUNJEE\Documents\카카오톡 받은 파일\KakaoTalk_20161021_1536163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02096"/>
            <a:ext cx="8972865" cy="560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-4.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설계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플로우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차트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6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9" y="1101696"/>
            <a:ext cx="8668165" cy="562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-5.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설계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eXERD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table -physical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6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8" y="1700808"/>
            <a:ext cx="8964487" cy="432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61790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-6.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설계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sequence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daigram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–Planner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생성 및 작성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7115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-6.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설계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sequence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daigram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–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계정 관리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628799"/>
            <a:ext cx="9036496" cy="397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03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68270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-6.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설계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sequence </a:t>
            </a:r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daigram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–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통계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28800"/>
            <a:ext cx="910631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83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40152" y="1856505"/>
            <a:ext cx="3096345" cy="4239491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-1727200" ty="-69215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02536" y="1856507"/>
            <a:ext cx="2937616" cy="4239491"/>
          </a:xfrm>
          <a:prstGeom prst="rect">
            <a:avLst/>
          </a:prstGeom>
          <a:blipFill dpi="0" rotWithShape="1">
            <a:blip r:embed="rId4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-2381250" ty="-19050" sx="55000" sy="5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7504" y="1856504"/>
            <a:ext cx="2895032" cy="4239491"/>
          </a:xfrm>
          <a:prstGeom prst="rect">
            <a:avLst/>
          </a:prstGeom>
          <a:blipFill dpi="0" rotWithShape="1">
            <a:blip r:embed="rId6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-1060450" ty="-13335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505" y="4461162"/>
            <a:ext cx="2895032" cy="1634835"/>
          </a:xfrm>
          <a:prstGeom prst="rect">
            <a:avLst/>
          </a:prstGeom>
          <a:solidFill>
            <a:srgbClr val="1169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02536" y="1856505"/>
            <a:ext cx="2937616" cy="1565566"/>
          </a:xfrm>
          <a:prstGeom prst="rect">
            <a:avLst/>
          </a:prstGeom>
          <a:solidFill>
            <a:srgbClr val="93D3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40152" y="4571998"/>
            <a:ext cx="3096345" cy="1523999"/>
          </a:xfrm>
          <a:prstGeom prst="rect">
            <a:avLst/>
          </a:prstGeom>
          <a:solidFill>
            <a:srgbClr val="F77EA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1863" y="4699085"/>
            <a:ext cx="211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구글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API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087" y="5161968"/>
            <a:ext cx="3873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EFEFEF"/>
                </a:solidFill>
              </a:rPr>
              <a:t>구글</a:t>
            </a:r>
            <a:r>
              <a:rPr lang="ko-KR" altLang="en-US" sz="1400" b="1" dirty="0" smtClean="0">
                <a:solidFill>
                  <a:srgbClr val="EFEFEF"/>
                </a:solidFill>
              </a:rPr>
              <a:t> 지도를 활용한 장소 검색 기능</a:t>
            </a:r>
            <a:endParaRPr lang="en-US" altLang="ko-KR" sz="1400" b="1" dirty="0" smtClean="0">
              <a:solidFill>
                <a:srgbClr val="EFEFEF"/>
              </a:solidFill>
            </a:endParaRPr>
          </a:p>
          <a:p>
            <a:endParaRPr lang="en-US" altLang="ko-KR" sz="1400" b="1" dirty="0">
              <a:solidFill>
                <a:srgbClr val="EFEFEF"/>
              </a:solidFill>
            </a:endParaRPr>
          </a:p>
          <a:p>
            <a:r>
              <a:rPr lang="ko-KR" altLang="en-US" sz="1400" b="1" dirty="0" smtClean="0">
                <a:solidFill>
                  <a:srgbClr val="EFEFEF"/>
                </a:solidFill>
              </a:rPr>
              <a:t>검색한 장소의 위치 제공</a:t>
            </a:r>
            <a:endParaRPr lang="en-US" altLang="ko-KR" sz="1400" b="1" dirty="0" smtClean="0">
              <a:solidFill>
                <a:srgbClr val="EFEFEF"/>
              </a:solidFill>
            </a:endParaRPr>
          </a:p>
        </p:txBody>
      </p:sp>
      <p:sp>
        <p:nvSpPr>
          <p:cNvPr id="13" name="Freeform 379"/>
          <p:cNvSpPr>
            <a:spLocks noEditPoints="1"/>
          </p:cNvSpPr>
          <p:nvPr/>
        </p:nvSpPr>
        <p:spPr bwMode="auto">
          <a:xfrm>
            <a:off x="334764" y="4737297"/>
            <a:ext cx="204788" cy="290512"/>
          </a:xfrm>
          <a:custGeom>
            <a:avLst/>
            <a:gdLst>
              <a:gd name="T0" fmla="*/ 94 w 187"/>
              <a:gd name="T1" fmla="*/ 0 h 267"/>
              <a:gd name="T2" fmla="*/ 0 w 187"/>
              <a:gd name="T3" fmla="*/ 94 h 267"/>
              <a:gd name="T4" fmla="*/ 94 w 187"/>
              <a:gd name="T5" fmla="*/ 267 h 267"/>
              <a:gd name="T6" fmla="*/ 187 w 187"/>
              <a:gd name="T7" fmla="*/ 94 h 267"/>
              <a:gd name="T8" fmla="*/ 94 w 187"/>
              <a:gd name="T9" fmla="*/ 0 h 267"/>
              <a:gd name="T10" fmla="*/ 94 w 187"/>
              <a:gd name="T11" fmla="*/ 0 h 267"/>
              <a:gd name="T12" fmla="*/ 94 w 187"/>
              <a:gd name="T13" fmla="*/ 127 h 267"/>
              <a:gd name="T14" fmla="*/ 60 w 187"/>
              <a:gd name="T15" fmla="*/ 94 h 267"/>
              <a:gd name="T16" fmla="*/ 94 w 187"/>
              <a:gd name="T17" fmla="*/ 60 h 267"/>
              <a:gd name="T18" fmla="*/ 127 w 187"/>
              <a:gd name="T19" fmla="*/ 94 h 267"/>
              <a:gd name="T20" fmla="*/ 94 w 187"/>
              <a:gd name="T21" fmla="*/ 127 h 267"/>
              <a:gd name="T22" fmla="*/ 94 w 187"/>
              <a:gd name="T23" fmla="*/ 12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7" h="267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64"/>
                  <a:pt x="94" y="267"/>
                  <a:pt x="94" y="267"/>
                </a:cubicBezTo>
                <a:cubicBezTo>
                  <a:pt x="94" y="267"/>
                  <a:pt x="187" y="164"/>
                  <a:pt x="187" y="94"/>
                </a:cubicBezTo>
                <a:cubicBezTo>
                  <a:pt x="187" y="42"/>
                  <a:pt x="145" y="0"/>
                  <a:pt x="94" y="0"/>
                </a:cubicBezTo>
                <a:lnTo>
                  <a:pt x="94" y="0"/>
                </a:lnTo>
                <a:close/>
                <a:moveTo>
                  <a:pt x="94" y="127"/>
                </a:moveTo>
                <a:cubicBezTo>
                  <a:pt x="75" y="127"/>
                  <a:pt x="60" y="112"/>
                  <a:pt x="60" y="94"/>
                </a:cubicBezTo>
                <a:cubicBezTo>
                  <a:pt x="60" y="75"/>
                  <a:pt x="75" y="60"/>
                  <a:pt x="94" y="60"/>
                </a:cubicBezTo>
                <a:cubicBezTo>
                  <a:pt x="112" y="60"/>
                  <a:pt x="127" y="75"/>
                  <a:pt x="127" y="94"/>
                </a:cubicBezTo>
                <a:cubicBezTo>
                  <a:pt x="127" y="112"/>
                  <a:pt x="112" y="127"/>
                  <a:pt x="94" y="127"/>
                </a:cubicBezTo>
                <a:lnTo>
                  <a:pt x="94" y="1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335566" y="1999406"/>
            <a:ext cx="274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친구 신청과 그룹 신청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2536" y="2525275"/>
            <a:ext cx="35407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EFEFEF"/>
                </a:solidFill>
              </a:rPr>
              <a:t>친구 신청 기능과 그룹 신청으</a:t>
            </a:r>
            <a:r>
              <a:rPr lang="ko-KR" altLang="en-US" sz="1400" b="1" dirty="0">
                <a:solidFill>
                  <a:srgbClr val="EFEFEF"/>
                </a:solidFill>
              </a:rPr>
              <a:t>로</a:t>
            </a:r>
            <a:endParaRPr lang="en-US" altLang="ko-KR" sz="1400" b="1" dirty="0" smtClean="0">
              <a:solidFill>
                <a:srgbClr val="EFEFEF"/>
              </a:solidFill>
            </a:endParaRPr>
          </a:p>
          <a:p>
            <a:endParaRPr lang="en-US" altLang="ko-KR" sz="1400" b="1" dirty="0">
              <a:solidFill>
                <a:srgbClr val="EFEFEF"/>
              </a:solidFill>
            </a:endParaRPr>
          </a:p>
          <a:p>
            <a:r>
              <a:rPr lang="ko-KR" altLang="en-US" sz="1400" b="1" dirty="0" err="1" smtClean="0">
                <a:solidFill>
                  <a:srgbClr val="EFEFEF"/>
                </a:solidFill>
              </a:rPr>
              <a:t>플래너</a:t>
            </a:r>
            <a:r>
              <a:rPr lang="ko-KR" altLang="en-US" sz="1400" b="1" dirty="0" smtClean="0">
                <a:solidFill>
                  <a:srgbClr val="EFEFEF"/>
                </a:solidFill>
              </a:rPr>
              <a:t> 공유</a:t>
            </a:r>
            <a:endParaRPr lang="ko-KR" altLang="en-US" sz="1400" b="1" dirty="0">
              <a:solidFill>
                <a:srgbClr val="EFEFEF"/>
              </a:solidFill>
            </a:endParaRPr>
          </a:p>
        </p:txBody>
      </p:sp>
      <p:sp>
        <p:nvSpPr>
          <p:cNvPr id="16" name="Freeform 379"/>
          <p:cNvSpPr>
            <a:spLocks noEditPoints="1"/>
          </p:cNvSpPr>
          <p:nvPr/>
        </p:nvSpPr>
        <p:spPr bwMode="auto">
          <a:xfrm>
            <a:off x="3034193" y="1999406"/>
            <a:ext cx="204788" cy="290512"/>
          </a:xfrm>
          <a:custGeom>
            <a:avLst/>
            <a:gdLst>
              <a:gd name="T0" fmla="*/ 94 w 187"/>
              <a:gd name="T1" fmla="*/ 0 h 267"/>
              <a:gd name="T2" fmla="*/ 0 w 187"/>
              <a:gd name="T3" fmla="*/ 94 h 267"/>
              <a:gd name="T4" fmla="*/ 94 w 187"/>
              <a:gd name="T5" fmla="*/ 267 h 267"/>
              <a:gd name="T6" fmla="*/ 187 w 187"/>
              <a:gd name="T7" fmla="*/ 94 h 267"/>
              <a:gd name="T8" fmla="*/ 94 w 187"/>
              <a:gd name="T9" fmla="*/ 0 h 267"/>
              <a:gd name="T10" fmla="*/ 94 w 187"/>
              <a:gd name="T11" fmla="*/ 0 h 267"/>
              <a:gd name="T12" fmla="*/ 94 w 187"/>
              <a:gd name="T13" fmla="*/ 127 h 267"/>
              <a:gd name="T14" fmla="*/ 60 w 187"/>
              <a:gd name="T15" fmla="*/ 94 h 267"/>
              <a:gd name="T16" fmla="*/ 94 w 187"/>
              <a:gd name="T17" fmla="*/ 60 h 267"/>
              <a:gd name="T18" fmla="*/ 127 w 187"/>
              <a:gd name="T19" fmla="*/ 94 h 267"/>
              <a:gd name="T20" fmla="*/ 94 w 187"/>
              <a:gd name="T21" fmla="*/ 127 h 267"/>
              <a:gd name="T22" fmla="*/ 94 w 187"/>
              <a:gd name="T23" fmla="*/ 12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7" h="267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64"/>
                  <a:pt x="94" y="267"/>
                  <a:pt x="94" y="267"/>
                </a:cubicBezTo>
                <a:cubicBezTo>
                  <a:pt x="94" y="267"/>
                  <a:pt x="187" y="164"/>
                  <a:pt x="187" y="94"/>
                </a:cubicBezTo>
                <a:cubicBezTo>
                  <a:pt x="187" y="42"/>
                  <a:pt x="145" y="0"/>
                  <a:pt x="94" y="0"/>
                </a:cubicBezTo>
                <a:lnTo>
                  <a:pt x="94" y="0"/>
                </a:lnTo>
                <a:close/>
                <a:moveTo>
                  <a:pt x="94" y="127"/>
                </a:moveTo>
                <a:cubicBezTo>
                  <a:pt x="75" y="127"/>
                  <a:pt x="60" y="112"/>
                  <a:pt x="60" y="94"/>
                </a:cubicBezTo>
                <a:cubicBezTo>
                  <a:pt x="60" y="75"/>
                  <a:pt x="75" y="60"/>
                  <a:pt x="94" y="60"/>
                </a:cubicBezTo>
                <a:cubicBezTo>
                  <a:pt x="112" y="60"/>
                  <a:pt x="127" y="75"/>
                  <a:pt x="127" y="94"/>
                </a:cubicBezTo>
                <a:cubicBezTo>
                  <a:pt x="127" y="112"/>
                  <a:pt x="112" y="127"/>
                  <a:pt x="94" y="127"/>
                </a:cubicBezTo>
                <a:lnTo>
                  <a:pt x="94" y="127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76256" y="4792274"/>
            <a:ext cx="211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통계 차트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0152" y="5229200"/>
            <a:ext cx="2633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EFEFEF"/>
                </a:solidFill>
                <a:latin typeface="+mn-ea"/>
              </a:rPr>
              <a:t>회원들과 </a:t>
            </a:r>
            <a:r>
              <a:rPr lang="ko-KR" altLang="en-US" sz="1400" b="1" dirty="0" err="1" smtClean="0">
                <a:solidFill>
                  <a:srgbClr val="EFEFEF"/>
                </a:solidFill>
                <a:latin typeface="+mn-ea"/>
              </a:rPr>
              <a:t>플래너의</a:t>
            </a:r>
            <a:r>
              <a:rPr lang="ko-KR" altLang="en-US" sz="1400" b="1" dirty="0" smtClean="0">
                <a:solidFill>
                  <a:srgbClr val="EFEFEF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rgbClr val="EFEFEF"/>
                </a:solidFill>
                <a:latin typeface="+mn-ea"/>
              </a:rPr>
              <a:t>data</a:t>
            </a:r>
            <a:r>
              <a:rPr lang="ko-KR" altLang="en-US" sz="1400" b="1" dirty="0" smtClean="0">
                <a:solidFill>
                  <a:srgbClr val="EFEFEF"/>
                </a:solidFill>
                <a:latin typeface="+mn-ea"/>
              </a:rPr>
              <a:t>들을</a:t>
            </a:r>
            <a:endParaRPr lang="en-US" altLang="ko-KR" sz="1400" b="1" dirty="0" smtClean="0">
              <a:solidFill>
                <a:srgbClr val="EFEFEF"/>
              </a:solidFill>
              <a:latin typeface="+mn-ea"/>
            </a:endParaRPr>
          </a:p>
          <a:p>
            <a:endParaRPr lang="en-US" altLang="ko-KR" sz="1400" b="1" dirty="0" smtClean="0">
              <a:solidFill>
                <a:srgbClr val="EFEFEF"/>
              </a:solidFill>
              <a:latin typeface="+mn-ea"/>
            </a:endParaRPr>
          </a:p>
          <a:p>
            <a:r>
              <a:rPr lang="ko-KR" altLang="en-US" sz="1400" b="1" dirty="0" smtClean="0">
                <a:solidFill>
                  <a:srgbClr val="EFEFEF"/>
                </a:solidFill>
                <a:latin typeface="+mn-ea"/>
              </a:rPr>
              <a:t>통계로 집계해 차트로 표시</a:t>
            </a:r>
            <a:endParaRPr lang="ko-KR" altLang="en-US" sz="1400" b="1" dirty="0">
              <a:solidFill>
                <a:srgbClr val="EFEFEF"/>
              </a:solidFill>
              <a:latin typeface="+mn-ea"/>
            </a:endParaRPr>
          </a:p>
        </p:txBody>
      </p:sp>
      <p:sp>
        <p:nvSpPr>
          <p:cNvPr id="19" name="Freeform 379"/>
          <p:cNvSpPr>
            <a:spLocks noEditPoints="1"/>
          </p:cNvSpPr>
          <p:nvPr/>
        </p:nvSpPr>
        <p:spPr bwMode="auto">
          <a:xfrm>
            <a:off x="6095404" y="4792274"/>
            <a:ext cx="204788" cy="290512"/>
          </a:xfrm>
          <a:custGeom>
            <a:avLst/>
            <a:gdLst>
              <a:gd name="T0" fmla="*/ 94 w 187"/>
              <a:gd name="T1" fmla="*/ 0 h 267"/>
              <a:gd name="T2" fmla="*/ 0 w 187"/>
              <a:gd name="T3" fmla="*/ 94 h 267"/>
              <a:gd name="T4" fmla="*/ 94 w 187"/>
              <a:gd name="T5" fmla="*/ 267 h 267"/>
              <a:gd name="T6" fmla="*/ 187 w 187"/>
              <a:gd name="T7" fmla="*/ 94 h 267"/>
              <a:gd name="T8" fmla="*/ 94 w 187"/>
              <a:gd name="T9" fmla="*/ 0 h 267"/>
              <a:gd name="T10" fmla="*/ 94 w 187"/>
              <a:gd name="T11" fmla="*/ 0 h 267"/>
              <a:gd name="T12" fmla="*/ 94 w 187"/>
              <a:gd name="T13" fmla="*/ 127 h 267"/>
              <a:gd name="T14" fmla="*/ 60 w 187"/>
              <a:gd name="T15" fmla="*/ 94 h 267"/>
              <a:gd name="T16" fmla="*/ 94 w 187"/>
              <a:gd name="T17" fmla="*/ 60 h 267"/>
              <a:gd name="T18" fmla="*/ 127 w 187"/>
              <a:gd name="T19" fmla="*/ 94 h 267"/>
              <a:gd name="T20" fmla="*/ 94 w 187"/>
              <a:gd name="T21" fmla="*/ 127 h 267"/>
              <a:gd name="T22" fmla="*/ 94 w 187"/>
              <a:gd name="T23" fmla="*/ 12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7" h="267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64"/>
                  <a:pt x="94" y="267"/>
                  <a:pt x="94" y="267"/>
                </a:cubicBezTo>
                <a:cubicBezTo>
                  <a:pt x="94" y="267"/>
                  <a:pt x="187" y="164"/>
                  <a:pt x="187" y="94"/>
                </a:cubicBezTo>
                <a:cubicBezTo>
                  <a:pt x="187" y="42"/>
                  <a:pt x="145" y="0"/>
                  <a:pt x="94" y="0"/>
                </a:cubicBezTo>
                <a:lnTo>
                  <a:pt x="94" y="0"/>
                </a:lnTo>
                <a:close/>
                <a:moveTo>
                  <a:pt x="94" y="127"/>
                </a:moveTo>
                <a:cubicBezTo>
                  <a:pt x="75" y="127"/>
                  <a:pt x="60" y="112"/>
                  <a:pt x="60" y="94"/>
                </a:cubicBezTo>
                <a:cubicBezTo>
                  <a:pt x="60" y="75"/>
                  <a:pt x="75" y="60"/>
                  <a:pt x="94" y="60"/>
                </a:cubicBezTo>
                <a:cubicBezTo>
                  <a:pt x="112" y="60"/>
                  <a:pt x="127" y="75"/>
                  <a:pt x="127" y="94"/>
                </a:cubicBezTo>
                <a:cubicBezTo>
                  <a:pt x="127" y="112"/>
                  <a:pt x="112" y="127"/>
                  <a:pt x="94" y="127"/>
                </a:cubicBezTo>
                <a:lnTo>
                  <a:pt x="94" y="127"/>
                </a:lnTo>
                <a:close/>
              </a:path>
            </a:pathLst>
          </a:custGeom>
          <a:solidFill>
            <a:srgbClr val="FBC5D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 I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중점 기능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94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64967" y="1543695"/>
            <a:ext cx="156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구글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지도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API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88033" y="1484784"/>
            <a:ext cx="186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Jqplot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통계 표시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8356" y="3403274"/>
            <a:ext cx="184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메시지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2211" y="1484784"/>
            <a:ext cx="186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Jquery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UI API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3737" y="3382006"/>
            <a:ext cx="180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Best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플래너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2561" y="2007246"/>
            <a:ext cx="2100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검색  자동 완성과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지도 상의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Marker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기능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, </a:t>
            </a:r>
          </a:p>
          <a:p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위치  간의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경로를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 Poly Line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을 활용하여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시각적으로 표현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5159" y="1914912"/>
            <a:ext cx="19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회원과 </a:t>
            </a:r>
            <a:r>
              <a:rPr lang="ko-KR" altLang="en-US" sz="1200" b="1" dirty="0" err="1" smtClean="0">
                <a:solidFill>
                  <a:srgbClr val="A7A5A6"/>
                </a:solidFill>
                <a:latin typeface="+mn-ea"/>
              </a:rPr>
              <a:t>플래너</a:t>
            </a:r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rgbClr val="A7A5A6"/>
                </a:solidFill>
                <a:latin typeface="+mn-ea"/>
              </a:rPr>
              <a:t>data</a:t>
            </a:r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들을  옵션에 따라</a:t>
            </a:r>
            <a:r>
              <a:rPr lang="en-US" altLang="ko-KR" sz="1200" b="1" dirty="0">
                <a:solidFill>
                  <a:srgbClr val="A7A5A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통계를 내어 관리자에게 보여줌</a:t>
            </a:r>
            <a:endParaRPr lang="ko-KR" altLang="en-US" sz="1200" b="1" dirty="0">
              <a:solidFill>
                <a:srgbClr val="A7A5A6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7163" y="3774981"/>
            <a:ext cx="236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친구 신청과 그룹 초대 기능을</a:t>
            </a:r>
            <a:endParaRPr lang="en-US" altLang="ko-KR" sz="1200" b="1" dirty="0" smtClean="0">
              <a:solidFill>
                <a:srgbClr val="A7A5A6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메시지 형태로 구현하고</a:t>
            </a:r>
            <a:endParaRPr lang="en-US" altLang="ko-KR" sz="1200" b="1" dirty="0" smtClean="0">
              <a:solidFill>
                <a:srgbClr val="A7A5A6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회원들은 </a:t>
            </a:r>
            <a:r>
              <a:rPr lang="ko-KR" altLang="en-US" sz="1200" b="1" dirty="0" err="1" smtClean="0">
                <a:solidFill>
                  <a:srgbClr val="A7A5A6"/>
                </a:solidFill>
                <a:latin typeface="+mn-ea"/>
              </a:rPr>
              <a:t>쪽지함에서</a:t>
            </a:r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 확인</a:t>
            </a:r>
            <a:endParaRPr lang="en-US" altLang="ko-KR" sz="1200" b="1" dirty="0" smtClean="0">
              <a:solidFill>
                <a:srgbClr val="A7A5A6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5403" y="1865208"/>
            <a:ext cx="2510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이동 경로의 순서를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AJAX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를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통해 쉽게 바꾸고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update </a:t>
            </a:r>
          </a:p>
          <a:p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될 때 마다 지도 상의 </a:t>
            </a:r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Marker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와</a:t>
            </a:r>
            <a:endParaRPr lang="en-US" altLang="ko-KR" sz="1200" b="1" dirty="0" smtClean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en-US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Poly Line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변경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6851" y="3781194"/>
            <a:ext cx="202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회원들로부터 가장 많은</a:t>
            </a:r>
            <a:endParaRPr lang="en-US" altLang="ko-KR" sz="1200" b="1" dirty="0" smtClean="0">
              <a:solidFill>
                <a:srgbClr val="A7A5A6"/>
              </a:solidFill>
              <a:latin typeface="+mn-ea"/>
            </a:endParaRPr>
          </a:p>
          <a:p>
            <a:r>
              <a:rPr lang="en-US" altLang="ko-KR" sz="1200" b="1" dirty="0" smtClean="0">
                <a:solidFill>
                  <a:srgbClr val="A7A5A6"/>
                </a:solidFill>
                <a:latin typeface="+mn-ea"/>
              </a:rPr>
              <a:t>‘</a:t>
            </a:r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좋아요</a:t>
            </a:r>
            <a:r>
              <a:rPr lang="en-US" altLang="ko-KR" sz="1200" b="1" dirty="0" smtClean="0">
                <a:solidFill>
                  <a:srgbClr val="A7A5A6"/>
                </a:solidFill>
                <a:latin typeface="+mn-ea"/>
              </a:rPr>
              <a:t>’ </a:t>
            </a:r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받은 </a:t>
            </a:r>
            <a:r>
              <a:rPr lang="en-US" altLang="ko-KR" sz="1200" b="1" dirty="0" smtClean="0">
                <a:solidFill>
                  <a:srgbClr val="A7A5A6"/>
                </a:solidFill>
                <a:latin typeface="+mn-ea"/>
              </a:rPr>
              <a:t>Best </a:t>
            </a:r>
            <a:r>
              <a:rPr lang="ko-KR" altLang="en-US" sz="1200" b="1" dirty="0" err="1" smtClean="0">
                <a:solidFill>
                  <a:srgbClr val="A7A5A6"/>
                </a:solidFill>
                <a:latin typeface="+mn-ea"/>
              </a:rPr>
              <a:t>플래너</a:t>
            </a:r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rgbClr val="A7A5A6"/>
                </a:solidFill>
                <a:latin typeface="+mn-ea"/>
              </a:rPr>
              <a:t>5</a:t>
            </a:r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개를</a:t>
            </a:r>
            <a:r>
              <a:rPr lang="en-US" altLang="ko-KR" sz="1200" b="1" dirty="0">
                <a:solidFill>
                  <a:srgbClr val="A7A5A6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rgbClr val="A7A5A6"/>
                </a:solidFill>
                <a:latin typeface="+mn-ea"/>
              </a:rPr>
              <a:t>메인 화면에서 확인 </a:t>
            </a:r>
            <a:endParaRPr lang="ko-KR" altLang="en-US" sz="1200" b="1" dirty="0">
              <a:solidFill>
                <a:srgbClr val="A7A5A6"/>
              </a:solidFill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43910" y="5750434"/>
            <a:ext cx="8856181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14075" y="3403274"/>
            <a:ext cx="1842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반응형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웹 페이지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30138" y="3813137"/>
            <a:ext cx="166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반응형</a:t>
            </a:r>
            <a:r>
              <a:rPr lang="ko-KR" altLang="ko-KR" sz="12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웹 구현으로 </a:t>
            </a:r>
            <a:r>
              <a:rPr lang="ko-KR" altLang="ko-KR" sz="1200" b="1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모바일</a:t>
            </a:r>
            <a:r>
              <a:rPr lang="ko-KR" altLang="ko-KR" sz="12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</a:t>
            </a:r>
            <a:r>
              <a:rPr lang="ko-KR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상에서의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r>
              <a:rPr lang="ko-KR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사용자 편</a:t>
            </a:r>
            <a:r>
              <a:rPr lang="ko-KR" altLang="en-US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의</a:t>
            </a:r>
            <a:r>
              <a:rPr lang="ko-KR" altLang="ko-KR" sz="12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성 </a:t>
            </a:r>
            <a:r>
              <a:rPr lang="ko-KR" altLang="ko-KR" sz="1200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제공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486" y="1822466"/>
            <a:ext cx="790365" cy="790233"/>
          </a:xfrm>
          <a:prstGeom prst="ellipse">
            <a:avLst/>
          </a:prstGeom>
          <a:noFill/>
          <a:ln w="38100">
            <a:solidFill>
              <a:srgbClr val="1AA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7145" y="3683911"/>
            <a:ext cx="790204" cy="790204"/>
          </a:xfrm>
          <a:prstGeom prst="ellipse">
            <a:avLst/>
          </a:prstGeom>
          <a:noFill/>
          <a:ln w="38100">
            <a:solidFill>
              <a:srgbClr val="1AA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112912" y="1895333"/>
            <a:ext cx="790948" cy="790948"/>
          </a:xfrm>
          <a:prstGeom prst="ellipse">
            <a:avLst/>
          </a:prstGeom>
          <a:noFill/>
          <a:ln w="38100">
            <a:solidFill>
              <a:srgbClr val="1AA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43635" y="3767680"/>
            <a:ext cx="790204" cy="790204"/>
          </a:xfrm>
          <a:prstGeom prst="ellipse">
            <a:avLst/>
          </a:prstGeom>
          <a:noFill/>
          <a:ln w="38100">
            <a:solidFill>
              <a:srgbClr val="1AA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442632" y="1868604"/>
            <a:ext cx="827601" cy="827601"/>
          </a:xfrm>
          <a:prstGeom prst="ellipse">
            <a:avLst/>
          </a:prstGeom>
          <a:noFill/>
          <a:ln w="38100">
            <a:solidFill>
              <a:srgbClr val="1AA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442631" y="3730442"/>
            <a:ext cx="827441" cy="827441"/>
          </a:xfrm>
          <a:prstGeom prst="ellipse">
            <a:avLst/>
          </a:prstGeom>
          <a:noFill/>
          <a:ln w="38100">
            <a:solidFill>
              <a:srgbClr val="1AA5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74648" y="1916256"/>
            <a:ext cx="50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488" y="3805157"/>
            <a:ext cx="50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52916" y="2007245"/>
            <a:ext cx="509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1180" y="1980129"/>
            <a:ext cx="532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4329" y="3870394"/>
            <a:ext cx="508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81281" y="3866281"/>
            <a:ext cx="532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ko-KR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상세 기능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19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4085" y="1631573"/>
            <a:ext cx="3319803" cy="5093712"/>
            <a:chOff x="251520" y="1052737"/>
            <a:chExt cx="3240361" cy="4032447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052737"/>
              <a:ext cx="3240360" cy="1896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948935"/>
              <a:ext cx="3240359" cy="1632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1" y="4581129"/>
              <a:ext cx="3240360" cy="50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5" y="1917774"/>
            <a:ext cx="2304655" cy="446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367290"/>
            <a:ext cx="1800199" cy="337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왼쪽 화살표 13"/>
          <p:cNvSpPr/>
          <p:nvPr/>
        </p:nvSpPr>
        <p:spPr>
          <a:xfrm rot="10800000">
            <a:off x="5148064" y="3951712"/>
            <a:ext cx="2088230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73518" y="357427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554F4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BootStrap</a:t>
            </a:r>
            <a:endParaRPr lang="ko-KR" altLang="en-US" b="1" dirty="0" smtClean="0">
              <a:solidFill>
                <a:srgbClr val="554F4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8024" y="4171530"/>
            <a:ext cx="2305994" cy="369332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b="1" dirty="0" err="1" smtClean="0">
                <a:solidFill>
                  <a:srgbClr val="554F4F"/>
                </a:solidFill>
                <a:latin typeface="+mn-ea"/>
              </a:rPr>
              <a:t>모바일</a:t>
            </a: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 페이지 </a:t>
            </a:r>
            <a:r>
              <a:rPr lang="ko-KR" altLang="en-US" sz="1200" b="1" dirty="0" err="1" smtClean="0">
                <a:solidFill>
                  <a:srgbClr val="554F4F"/>
                </a:solidFill>
                <a:latin typeface="+mn-ea"/>
              </a:rPr>
              <a:t>가독성</a:t>
            </a: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 향상</a:t>
            </a:r>
            <a:endParaRPr lang="en-US" altLang="ko-KR" sz="1200" b="1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7" name="왼쪽 화살표 6"/>
          <p:cNvSpPr/>
          <p:nvPr/>
        </p:nvSpPr>
        <p:spPr>
          <a:xfrm>
            <a:off x="3418779" y="2142148"/>
            <a:ext cx="2160240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01671" y="177281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554F4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Flex Slider</a:t>
            </a:r>
            <a:endParaRPr lang="ko-KR" altLang="en-US" b="1" dirty="0" smtClean="0">
              <a:solidFill>
                <a:srgbClr val="554F4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82777" y="2430180"/>
            <a:ext cx="3925527" cy="369332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554F4F"/>
                </a:solidFill>
                <a:latin typeface="+mn-ea"/>
              </a:rPr>
              <a:t>- </a:t>
            </a: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관리자가 설정한 </a:t>
            </a:r>
            <a:r>
              <a:rPr lang="ko-KR" altLang="en-US" sz="1200" b="1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rgbClr val="554F4F"/>
                </a:solidFill>
                <a:latin typeface="+mn-ea"/>
              </a:rPr>
              <a:t>3</a:t>
            </a: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개를</a:t>
            </a:r>
            <a:r>
              <a:rPr lang="en-US" altLang="ko-KR" sz="1200" b="1" dirty="0" smtClean="0">
                <a:solidFill>
                  <a:srgbClr val="554F4F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554F4F"/>
                </a:solidFill>
                <a:latin typeface="+mn-ea"/>
              </a:rPr>
              <a:t>슬라이드로 시연</a:t>
            </a:r>
            <a:endParaRPr lang="en-US" altLang="ko-KR" sz="1200" b="1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9" name="왼쪽 화살표 18"/>
          <p:cNvSpPr/>
          <p:nvPr/>
        </p:nvSpPr>
        <p:spPr>
          <a:xfrm>
            <a:off x="3415023" y="5738140"/>
            <a:ext cx="2160240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697915" y="536880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554F4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Best Planner</a:t>
            </a:r>
            <a:endParaRPr lang="ko-KR" altLang="en-US" b="1" dirty="0" smtClean="0">
              <a:solidFill>
                <a:srgbClr val="554F4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82777" y="6026172"/>
            <a:ext cx="3925527" cy="369332"/>
          </a:xfrm>
          <a:prstGeom prst="rect">
            <a:avLst/>
          </a:prstGeom>
          <a:noFill/>
          <a:ln>
            <a:noFill/>
            <a:prstDash val="dash"/>
            <a:round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554F4F"/>
                </a:solidFill>
                <a:latin typeface="+mn-ea"/>
              </a:rPr>
              <a:t>- </a:t>
            </a: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가장 인기 있는 </a:t>
            </a:r>
            <a:r>
              <a:rPr lang="ko-KR" altLang="en-US" sz="1200" b="1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  </a:t>
            </a:r>
            <a:r>
              <a:rPr lang="en-US" altLang="ko-KR" sz="1200" b="1" dirty="0" smtClean="0">
                <a:solidFill>
                  <a:srgbClr val="554F4F"/>
                </a:solidFill>
                <a:latin typeface="+mn-ea"/>
              </a:rPr>
              <a:t>4</a:t>
            </a: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개를 하단에서 확인</a:t>
            </a:r>
            <a:r>
              <a:rPr lang="en-US" altLang="ko-KR" sz="1200" b="1" dirty="0" smtClean="0">
                <a:solidFill>
                  <a:srgbClr val="554F4F"/>
                </a:solidFill>
                <a:latin typeface="+mn-ea"/>
              </a:rPr>
              <a:t>  </a:t>
            </a:r>
          </a:p>
        </p:txBody>
      </p: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68990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ko-KR" alt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Main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화면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6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8" t="23165" r="19924" b="16498"/>
          <a:stretch/>
        </p:blipFill>
        <p:spPr bwMode="auto">
          <a:xfrm>
            <a:off x="146163" y="1628800"/>
            <a:ext cx="3274614" cy="178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 t="17239" r="25379" b="9091"/>
          <a:stretch/>
        </p:blipFill>
        <p:spPr bwMode="auto">
          <a:xfrm>
            <a:off x="3950475" y="2060847"/>
            <a:ext cx="5155290" cy="404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056678" y="2675549"/>
            <a:ext cx="931146" cy="240145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0" t="25320" r="23409" b="17981"/>
          <a:stretch/>
        </p:blipFill>
        <p:spPr bwMode="auto">
          <a:xfrm>
            <a:off x="136238" y="3945384"/>
            <a:ext cx="3571666" cy="277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왼쪽 화살표 26"/>
          <p:cNvSpPr/>
          <p:nvPr/>
        </p:nvSpPr>
        <p:spPr>
          <a:xfrm rot="16200000">
            <a:off x="1235385" y="3511472"/>
            <a:ext cx="724946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740675" y="347082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554F4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Facebook API</a:t>
            </a:r>
            <a:endParaRPr lang="ko-KR" altLang="en-US" b="1" dirty="0" smtClean="0">
              <a:solidFill>
                <a:srgbClr val="554F4F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64670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로그인 및 회원 가입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8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여행 아이콘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" t="2920" r="73394" b="73341"/>
          <a:stretch/>
        </p:blipFill>
        <p:spPr bwMode="auto">
          <a:xfrm>
            <a:off x="7679222" y="5157192"/>
            <a:ext cx="1423800" cy="14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3528" y="332656"/>
            <a:ext cx="8641314" cy="1008112"/>
          </a:xfrm>
          <a:prstGeom prst="rect">
            <a:avLst/>
          </a:prstGeom>
          <a:solidFill>
            <a:srgbClr val="1AA5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473716"/>
            <a:ext cx="5697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목    차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395536" y="1693064"/>
            <a:ext cx="2245664" cy="68921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1. </a:t>
            </a: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개 요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2830392" y="1700808"/>
            <a:ext cx="2245664" cy="68921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2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. </a:t>
            </a: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설 계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 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5494688" y="1719721"/>
            <a:ext cx="2245664" cy="68921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3. </a:t>
            </a:r>
            <a:r>
              <a:rPr lang="en-US" altLang="ko-K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U I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23528" y="2492896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771800" y="2492896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436096" y="2492896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740352" y="2492896"/>
            <a:ext cx="0" cy="36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72201" y="2924944"/>
            <a:ext cx="11849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1. User</a:t>
            </a:r>
          </a:p>
          <a:p>
            <a:pPr marL="342900" indent="-342900">
              <a:buAutoNum type="arabicPeriod"/>
            </a:pP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2. Admin</a:t>
            </a:r>
          </a:p>
          <a:p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82834" y="2820992"/>
            <a:ext cx="24978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개발 환경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marL="342900" indent="-342900">
              <a:buAutoNum type="arabicPeriod"/>
            </a:pP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2. MVC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패턴 적용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3. R-mind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4. </a:t>
            </a:r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플로우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차트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5. </a:t>
            </a:r>
            <a:r>
              <a:rPr lang="en-US" altLang="ko-KR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eXERD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-table</a:t>
            </a: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6. Sequence diagram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9943" y="2852936"/>
            <a:ext cx="20906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1.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주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기능 및 강점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2.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동 기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3.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기능 목적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4.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역할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8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4" y="1772816"/>
            <a:ext cx="5713710" cy="256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509120"/>
            <a:ext cx="5515830" cy="219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52934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인증 메일을 통한 비밀번호 찾기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8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6" t="17508" r="29394" b="36027"/>
          <a:stretch/>
        </p:blipFill>
        <p:spPr bwMode="auto">
          <a:xfrm>
            <a:off x="164457" y="1844824"/>
            <a:ext cx="3492084" cy="214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14950" r="19318" b="12323"/>
          <a:stretch/>
        </p:blipFill>
        <p:spPr bwMode="auto">
          <a:xfrm>
            <a:off x="3722709" y="1844824"/>
            <a:ext cx="5383176" cy="353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8161" y="4407695"/>
            <a:ext cx="284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554F4F"/>
                </a:solidFill>
                <a:latin typeface="+mj-ea"/>
                <a:ea typeface="+mj-ea"/>
              </a:rPr>
              <a:t>2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단계의 </a:t>
            </a:r>
            <a:r>
              <a:rPr lang="ko-KR" altLang="en-US" b="1" dirty="0" err="1" smtClean="0">
                <a:solidFill>
                  <a:srgbClr val="554F4F"/>
                </a:solidFill>
                <a:latin typeface="+mj-ea"/>
                <a:ea typeface="+mj-ea"/>
              </a:rPr>
              <a:t>플래너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 작성 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80789" y="4792181"/>
            <a:ext cx="3999820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54F4F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1)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만들기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54F4F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2)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일일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계획 작성하기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2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단계의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플래너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작성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화살표 10"/>
          <p:cNvSpPr/>
          <p:nvPr/>
        </p:nvSpPr>
        <p:spPr>
          <a:xfrm rot="10800000">
            <a:off x="3297383" y="3212977"/>
            <a:ext cx="904613" cy="288032"/>
          </a:xfrm>
          <a:prstGeom prst="leftArrow">
            <a:avLst>
              <a:gd name="adj1" fmla="val 56286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5" y="1628800"/>
            <a:ext cx="8496960" cy="424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6355" y="5889629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일일 계획 작성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27328" y="6165304"/>
            <a:ext cx="7755999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-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구글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지도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API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에 </a:t>
            </a:r>
            <a:r>
              <a:rPr lang="en-US" altLang="ko-KR" sz="1400" dirty="0" err="1" smtClean="0">
                <a:solidFill>
                  <a:srgbClr val="554F4F"/>
                </a:solidFill>
                <a:latin typeface="+mn-ea"/>
              </a:rPr>
              <a:t>Jquery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 UI API / Ajax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를 응용한 </a:t>
            </a:r>
            <a:r>
              <a:rPr lang="ko-KR" altLang="en-US" sz="1400" dirty="0">
                <a:solidFill>
                  <a:srgbClr val="554F4F"/>
                </a:solidFill>
                <a:latin typeface="+mn-ea"/>
              </a:rPr>
              <a:t>지도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상에 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마커와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554F4F"/>
                </a:solidFill>
                <a:latin typeface="+mn-ea"/>
              </a:rPr>
              <a:t>화살표 추가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기능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554F4F"/>
                </a:solidFill>
                <a:latin typeface="+mn-ea"/>
              </a:rPr>
              <a:t>-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친구 초대 및 그룹목록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교통편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숙박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메모 기능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일일 계획 작성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5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3" y="1638852"/>
            <a:ext cx="2815426" cy="41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1" y="1649197"/>
            <a:ext cx="3096343" cy="41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68" y="1604572"/>
            <a:ext cx="2135645" cy="420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18844" y="1880618"/>
            <a:ext cx="1963906" cy="83835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7082" y="2042029"/>
            <a:ext cx="1879322" cy="31690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94956" y="5808903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일일 경로 설정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27584" y="6193389"/>
            <a:ext cx="7240180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구글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지도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API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에 </a:t>
            </a:r>
            <a:r>
              <a:rPr lang="en-US" altLang="ko-KR" sz="1400" dirty="0" err="1" smtClean="0">
                <a:solidFill>
                  <a:srgbClr val="554F4F"/>
                </a:solidFill>
                <a:latin typeface="+mn-ea"/>
              </a:rPr>
              <a:t>Jquery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 UI API / Ajax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를 응용하여 기능을 활용하여 일일 경로 설정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일일 경로 설정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왼쪽 화살표 20"/>
          <p:cNvSpPr/>
          <p:nvPr/>
        </p:nvSpPr>
        <p:spPr>
          <a:xfrm rot="10800000">
            <a:off x="2937505" y="3545383"/>
            <a:ext cx="522059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화살표 21"/>
          <p:cNvSpPr/>
          <p:nvPr/>
        </p:nvSpPr>
        <p:spPr>
          <a:xfrm rot="10800000">
            <a:off x="5679121" y="3589581"/>
            <a:ext cx="522059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13" y="1855122"/>
            <a:ext cx="277204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99" y="1855120"/>
            <a:ext cx="2772000" cy="324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위로 구부러진 화살표 8"/>
          <p:cNvSpPr/>
          <p:nvPr/>
        </p:nvSpPr>
        <p:spPr>
          <a:xfrm rot="5400000" flipH="1">
            <a:off x="147117" y="2632290"/>
            <a:ext cx="514350" cy="256159"/>
          </a:xfrm>
          <a:prstGeom prst="curvedUpArrow">
            <a:avLst/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627" y="1855120"/>
            <a:ext cx="277200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462643" y="2179190"/>
            <a:ext cx="2520280" cy="104408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21275" y="534877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경로 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3903" y="5733256"/>
            <a:ext cx="8608332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>
                <a:solidFill>
                  <a:srgbClr val="554F4F"/>
                </a:solidFill>
                <a:latin typeface="+mn-ea"/>
              </a:rPr>
              <a:t>Jquery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ajax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를 응용하여 드래그 앤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드롭을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통한 실시간 경로 변경 및 삭제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추가 기능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56029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일일 경로 설정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경로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변경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화살표 17"/>
          <p:cNvSpPr/>
          <p:nvPr/>
        </p:nvSpPr>
        <p:spPr>
          <a:xfrm rot="10800000">
            <a:off x="2937505" y="3545383"/>
            <a:ext cx="522059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 rot="10800000">
            <a:off x="5967153" y="3647261"/>
            <a:ext cx="522059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3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86" y="1946260"/>
            <a:ext cx="373738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1886" y="5690676"/>
            <a:ext cx="497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554F4F"/>
                </a:solidFill>
                <a:latin typeface="+mj-ea"/>
                <a:ea typeface="+mj-ea"/>
              </a:rPr>
              <a:t>강릉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985057" y="5795646"/>
            <a:ext cx="269739" cy="88175"/>
          </a:xfrm>
          <a:prstGeom prst="rightArrow">
            <a:avLst>
              <a:gd name="adj1" fmla="val 53774"/>
              <a:gd name="adj2" fmla="val 5566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47008" y="1556792"/>
            <a:ext cx="1327140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변경 전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9984" y="5690621"/>
            <a:ext cx="6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554F4F"/>
                </a:solidFill>
                <a:latin typeface="+mj-ea"/>
                <a:ea typeface="+mj-ea"/>
              </a:rPr>
              <a:t>낙산사</a:t>
            </a:r>
            <a:endParaRPr lang="ko-KR" altLang="en-US" sz="1200" b="1" dirty="0" smtClean="0">
              <a:solidFill>
                <a:srgbClr val="554F4F"/>
              </a:solidFill>
              <a:latin typeface="+mj-ea"/>
              <a:ea typeface="+mj-ea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836764" y="5795646"/>
            <a:ext cx="269739" cy="88175"/>
          </a:xfrm>
          <a:prstGeom prst="rightArrow">
            <a:avLst>
              <a:gd name="adj1" fmla="val 53774"/>
              <a:gd name="adj2" fmla="val 5566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06503" y="5701233"/>
            <a:ext cx="6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554F4F"/>
                </a:solidFill>
                <a:latin typeface="+mj-ea"/>
                <a:ea typeface="+mj-ea"/>
              </a:rPr>
              <a:t>서울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2551078" y="5795646"/>
            <a:ext cx="269739" cy="88175"/>
          </a:xfrm>
          <a:prstGeom prst="rightArrow">
            <a:avLst>
              <a:gd name="adj1" fmla="val 53774"/>
              <a:gd name="adj2" fmla="val 5566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39110" y="5715133"/>
            <a:ext cx="6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554F4F"/>
                </a:solidFill>
                <a:latin typeface="+mj-ea"/>
                <a:ea typeface="+mj-ea"/>
              </a:rPr>
              <a:t>고성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3271158" y="5795646"/>
            <a:ext cx="269739" cy="88175"/>
          </a:xfrm>
          <a:prstGeom prst="rightArrow">
            <a:avLst>
              <a:gd name="adj1" fmla="val 53774"/>
              <a:gd name="adj2" fmla="val 5566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53352" y="5700918"/>
            <a:ext cx="6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554F4F"/>
                </a:solidFill>
                <a:latin typeface="+mj-ea"/>
                <a:ea typeface="+mj-ea"/>
              </a:rPr>
              <a:t>경포대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58" y="1946259"/>
            <a:ext cx="3751450" cy="374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283513" y="1559602"/>
            <a:ext cx="1327140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변경 후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1018" y="5691308"/>
            <a:ext cx="497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554F4F"/>
                </a:solidFill>
                <a:latin typeface="+mj-ea"/>
                <a:ea typeface="+mj-ea"/>
              </a:rPr>
              <a:t>고성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5524189" y="5796278"/>
            <a:ext cx="269739" cy="88175"/>
          </a:xfrm>
          <a:prstGeom prst="rightArrow">
            <a:avLst>
              <a:gd name="adj1" fmla="val 53774"/>
              <a:gd name="adj2" fmla="val 5566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789116" y="5691253"/>
            <a:ext cx="6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rgbClr val="554F4F"/>
                </a:solidFill>
                <a:latin typeface="+mj-ea"/>
                <a:ea typeface="+mj-ea"/>
              </a:rPr>
              <a:t>낙산사</a:t>
            </a:r>
            <a:endParaRPr lang="ko-KR" altLang="en-US" sz="1200" b="1" dirty="0" smtClean="0">
              <a:solidFill>
                <a:srgbClr val="554F4F"/>
              </a:solidFill>
              <a:latin typeface="+mj-ea"/>
              <a:ea typeface="+mj-ea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375896" y="5796278"/>
            <a:ext cx="269739" cy="88175"/>
          </a:xfrm>
          <a:prstGeom prst="rightArrow">
            <a:avLst>
              <a:gd name="adj1" fmla="val 53774"/>
              <a:gd name="adj2" fmla="val 5566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645635" y="5701865"/>
            <a:ext cx="6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554F4F"/>
                </a:solidFill>
                <a:latin typeface="+mj-ea"/>
                <a:ea typeface="+mj-ea"/>
              </a:rPr>
              <a:t>경포대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7225079" y="5796278"/>
            <a:ext cx="269739" cy="88175"/>
          </a:xfrm>
          <a:prstGeom prst="rightArrow">
            <a:avLst>
              <a:gd name="adj1" fmla="val 53774"/>
              <a:gd name="adj2" fmla="val 5566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78242" y="5715765"/>
            <a:ext cx="6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554F4F"/>
                </a:solidFill>
                <a:latin typeface="+mj-ea"/>
                <a:ea typeface="+mj-ea"/>
              </a:rPr>
              <a:t>강릉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7810290" y="5796278"/>
            <a:ext cx="269739" cy="88175"/>
          </a:xfrm>
          <a:prstGeom prst="rightArrow">
            <a:avLst>
              <a:gd name="adj1" fmla="val 53774"/>
              <a:gd name="adj2" fmla="val 5566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092484" y="5701550"/>
            <a:ext cx="65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554F4F"/>
                </a:solidFill>
                <a:latin typeface="+mj-ea"/>
                <a:ea typeface="+mj-ea"/>
              </a:rPr>
              <a:t>서울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6471" y="599276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표시 변경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35668" y="6309320"/>
            <a:ext cx="8608332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추가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삭제와 변경을 통한</a:t>
            </a:r>
            <a:r>
              <a:rPr lang="en-US" altLang="ko-KR" sz="1400" dirty="0">
                <a:solidFill>
                  <a:srgbClr val="554F4F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새로운 경로에 따라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구글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지도상에서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Polyline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을 통해 확인 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31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538692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일일 경로 설정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-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경로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변경 전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/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후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왼쪽 화살표 34"/>
          <p:cNvSpPr/>
          <p:nvPr/>
        </p:nvSpPr>
        <p:spPr>
          <a:xfrm rot="10800000">
            <a:off x="3635896" y="1658227"/>
            <a:ext cx="2232249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5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33410" y="616530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친구 추가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66038" y="6468532"/>
            <a:ext cx="8608332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생성 중 친구 초대를 통하여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공유 가능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10" y="1628800"/>
            <a:ext cx="430416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181101" y="1628800"/>
            <a:ext cx="936104" cy="31690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28800"/>
            <a:ext cx="400970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5676749" y="1628800"/>
            <a:ext cx="2688927" cy="20882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60349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일일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계획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-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친구 초대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왼쪽 화살표 15"/>
          <p:cNvSpPr/>
          <p:nvPr/>
        </p:nvSpPr>
        <p:spPr>
          <a:xfrm rot="10800000">
            <a:off x="4499992" y="3689400"/>
            <a:ext cx="522059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9" y="1661036"/>
            <a:ext cx="430416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11396" y="1661035"/>
            <a:ext cx="756084" cy="31690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75110"/>
            <a:ext cx="4101996" cy="421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740718" y="1977938"/>
            <a:ext cx="2376264" cy="26354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1068" y="621460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그룹 목록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3696" y="6468532"/>
            <a:ext cx="8608332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초대를 수락한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그룹원들의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목록 확인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2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617901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일일 계획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-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그룹 목록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화살표 17"/>
          <p:cNvSpPr/>
          <p:nvPr/>
        </p:nvSpPr>
        <p:spPr>
          <a:xfrm rot="10800000">
            <a:off x="4396832" y="3942980"/>
            <a:ext cx="522059" cy="288032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68793"/>
            <a:ext cx="4806652" cy="250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921" y="2316864"/>
            <a:ext cx="4824537" cy="251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55" y="3443436"/>
            <a:ext cx="4820593" cy="251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771204" y="1840761"/>
            <a:ext cx="438397" cy="1584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79223" y="2388872"/>
            <a:ext cx="438397" cy="1584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858372" y="3519724"/>
            <a:ext cx="504056" cy="15845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9858" y="5373216"/>
            <a:ext cx="437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마이 </a:t>
            </a:r>
            <a:r>
              <a:rPr lang="ko-KR" altLang="en-US" b="1" dirty="0" err="1" smtClean="0">
                <a:solidFill>
                  <a:srgbClr val="554F4F"/>
                </a:solidFill>
                <a:latin typeface="+mj-ea"/>
                <a:ea typeface="+mj-ea"/>
              </a:rPr>
              <a:t>플래너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 메뉴를 통한 </a:t>
            </a:r>
            <a:r>
              <a:rPr lang="ko-KR" altLang="en-US" b="1" dirty="0" err="1" smtClean="0">
                <a:solidFill>
                  <a:srgbClr val="554F4F"/>
                </a:solidFill>
                <a:latin typeface="+mj-ea"/>
                <a:ea typeface="+mj-ea"/>
              </a:rPr>
              <a:t>플래너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 관리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2487" y="5757702"/>
            <a:ext cx="8608332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완료된 일정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/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계획중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일정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/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좋아요한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일정 별 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관리 및 확인</a:t>
            </a:r>
            <a:endParaRPr lang="en-US" altLang="ko-KR" sz="1400" dirty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플래너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관리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41" y="1944416"/>
            <a:ext cx="4050941" cy="388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038" y="1944416"/>
            <a:ext cx="3888432" cy="388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33666" y="1554948"/>
            <a:ext cx="1327140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그룹 </a:t>
            </a:r>
            <a:r>
              <a:rPr lang="ko-KR" altLang="en-US" sz="1200" b="1" dirty="0" err="1" smtClean="0">
                <a:solidFill>
                  <a:srgbClr val="554F4F"/>
                </a:solidFill>
                <a:latin typeface="+mn-ea"/>
              </a:rPr>
              <a:t>댓글</a:t>
            </a:r>
            <a:endParaRPr lang="en-US" altLang="ko-KR" sz="1200" b="1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88663" y="1572415"/>
            <a:ext cx="1327140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554F4F"/>
                </a:solidFill>
                <a:latin typeface="+mn-ea"/>
              </a:rPr>
              <a:t>공개 </a:t>
            </a:r>
            <a:r>
              <a:rPr lang="ko-KR" altLang="en-US" sz="1200" b="1" dirty="0" err="1" smtClean="0">
                <a:solidFill>
                  <a:srgbClr val="554F4F"/>
                </a:solidFill>
                <a:latin typeface="+mn-ea"/>
              </a:rPr>
              <a:t>댓글</a:t>
            </a:r>
            <a:endParaRPr lang="en-US" altLang="ko-KR" sz="1200" b="1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041" y="6019911"/>
            <a:ext cx="437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54F4F"/>
                </a:solidFill>
                <a:latin typeface="+mj-ea"/>
                <a:ea typeface="+mj-ea"/>
              </a:rPr>
              <a:t>댓글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 기능을 통한 정보 공유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8330" y="6382207"/>
            <a:ext cx="8608332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그룹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댓글</a:t>
            </a:r>
            <a:r>
              <a:rPr lang="ko-KR" altLang="en-US" sz="1400" dirty="0">
                <a:solidFill>
                  <a:srgbClr val="554F4F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/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일반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댓글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기능을 통한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그룹원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/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타인과의 의사소통 가능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댓글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개요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 기능 및 강점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4"/>
          <p:cNvSpPr/>
          <p:nvPr/>
        </p:nvSpPr>
        <p:spPr>
          <a:xfrm>
            <a:off x="735701" y="1818277"/>
            <a:ext cx="1221352" cy="1221352"/>
          </a:xfrm>
          <a:prstGeom prst="ellipse">
            <a:avLst/>
          </a:prstGeom>
          <a:solidFill>
            <a:srgbClr val="1AA5B8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01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Rectangle 75"/>
          <p:cNvSpPr/>
          <p:nvPr/>
        </p:nvSpPr>
        <p:spPr>
          <a:xfrm>
            <a:off x="2585101" y="1921893"/>
            <a:ext cx="2505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1AA5B8"/>
                </a:solidFill>
              </a:rPr>
              <a:t>빠른 여행 계획 수립</a:t>
            </a:r>
            <a:endParaRPr lang="en-US" sz="2000" b="1" dirty="0" smtClean="0">
              <a:solidFill>
                <a:srgbClr val="1AA5B8"/>
              </a:solidFill>
            </a:endParaRPr>
          </a:p>
        </p:txBody>
      </p:sp>
      <p:sp>
        <p:nvSpPr>
          <p:cNvPr id="12" name="Rectangle 74"/>
          <p:cNvSpPr/>
          <p:nvPr/>
        </p:nvSpPr>
        <p:spPr>
          <a:xfrm>
            <a:off x="2677460" y="2235650"/>
            <a:ext cx="59269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경로 자동 완성 및 지도 상에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마커를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추가함으로써 시각적인 효과 높임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필요한 정보만 넣어 즉각적인 계획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수립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Oval 64"/>
          <p:cNvSpPr/>
          <p:nvPr/>
        </p:nvSpPr>
        <p:spPr>
          <a:xfrm>
            <a:off x="717229" y="3206446"/>
            <a:ext cx="1221352" cy="1221352"/>
          </a:xfrm>
          <a:prstGeom prst="ellipse">
            <a:avLst/>
          </a:prstGeom>
          <a:solidFill>
            <a:srgbClr val="93D34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02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4" name="Rectangle 75"/>
          <p:cNvSpPr/>
          <p:nvPr/>
        </p:nvSpPr>
        <p:spPr>
          <a:xfrm>
            <a:off x="2594337" y="3310062"/>
            <a:ext cx="5866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93D34C"/>
                </a:solidFill>
              </a:rPr>
              <a:t>그룹 초대를 통한 계획 공유 및 통일된 일정 수립</a:t>
            </a:r>
            <a:endParaRPr lang="en-US" b="1" dirty="0" smtClean="0">
              <a:solidFill>
                <a:srgbClr val="93D34C"/>
              </a:solidFill>
            </a:endParaRPr>
          </a:p>
        </p:txBody>
      </p:sp>
      <p:sp>
        <p:nvSpPr>
          <p:cNvPr id="15" name="Rectangle 74"/>
          <p:cNvSpPr/>
          <p:nvPr/>
        </p:nvSpPr>
        <p:spPr>
          <a:xfrm>
            <a:off x="2723640" y="3623819"/>
            <a:ext cx="62725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수립한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플래너를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다른 멤버와 공유하여 의견을 주고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받음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플래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너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공유하여 작성함으로써 통일된 일정을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작성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Oval 64"/>
          <p:cNvSpPr/>
          <p:nvPr/>
        </p:nvSpPr>
        <p:spPr>
          <a:xfrm>
            <a:off x="698757" y="4594615"/>
            <a:ext cx="1221352" cy="1221352"/>
          </a:xfrm>
          <a:prstGeom prst="ellipse">
            <a:avLst/>
          </a:prstGeom>
          <a:solidFill>
            <a:srgbClr val="F77EA4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03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Rectangle 75"/>
          <p:cNvSpPr/>
          <p:nvPr/>
        </p:nvSpPr>
        <p:spPr>
          <a:xfrm>
            <a:off x="2612809" y="4698231"/>
            <a:ext cx="3430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77EA4"/>
                </a:solidFill>
              </a:rPr>
              <a:t>이해하기 쉬운 데이터의 통계화</a:t>
            </a:r>
            <a:endParaRPr lang="en-US" b="1" dirty="0" smtClean="0">
              <a:solidFill>
                <a:srgbClr val="F77EA4"/>
              </a:solidFill>
            </a:endParaRPr>
          </a:p>
        </p:txBody>
      </p:sp>
      <p:sp>
        <p:nvSpPr>
          <p:cNvPr id="18" name="Rectangle 74"/>
          <p:cNvSpPr/>
          <p:nvPr/>
        </p:nvSpPr>
        <p:spPr>
          <a:xfrm>
            <a:off x="2677461" y="5011988"/>
            <a:ext cx="63187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유저 및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플래너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데이터들을 차트로 통계화함으로써 한눈에 이해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여러 데이터들의 통계화로 다양한 시각에서 해석 가능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70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6" y="1779702"/>
            <a:ext cx="3927812" cy="304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75226" y="2307676"/>
            <a:ext cx="937364" cy="194421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91658"/>
            <a:ext cx="4557439" cy="4265627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3851920" y="3112725"/>
            <a:ext cx="808402" cy="242091"/>
          </a:xfrm>
          <a:prstGeom prst="rightArrow">
            <a:avLst>
              <a:gd name="adj1" fmla="val 53774"/>
              <a:gd name="adj2" fmla="val 5566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398940" y="2074114"/>
            <a:ext cx="1512168" cy="31690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666409" y="5787875"/>
            <a:ext cx="2088232" cy="22179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9036" y="4990858"/>
            <a:ext cx="4088948" cy="108012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‘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수정하기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’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버튼을 클릭하여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플래너의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일별 경로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교통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숙박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메모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친구 등과 같은 상세 내용 수정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77" y="5939988"/>
            <a:ext cx="489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54F4F"/>
                </a:solidFill>
                <a:latin typeface="+mj-ea"/>
                <a:ea typeface="+mj-ea"/>
              </a:rPr>
              <a:t>썸네일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 클릭으로 수정 및 삭제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6306" y="6269715"/>
            <a:ext cx="8608332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원하는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썸네일을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클릭하여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수정 및 공개여부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완료여부 등을 설정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625232" y="332656"/>
            <a:ext cx="51709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플래너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수정 및 삭제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3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" y="1628800"/>
            <a:ext cx="8532654" cy="413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44557" y="5797317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54F4F"/>
                </a:solidFill>
                <a:latin typeface="+mj-ea"/>
                <a:ea typeface="+mj-ea"/>
              </a:rPr>
              <a:t>플래너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 전체보기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77185" y="6181803"/>
            <a:ext cx="8608332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다른 회원들의 공개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열람 및 여행정보 공유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User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플래너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광장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7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4557" y="566124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계정 관리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7185" y="6021288"/>
            <a:ext cx="8608332" cy="77893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일반회원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/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관리자 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2 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가지의 계정 관리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일반회원 계정 데이터의 빠른 수정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Admin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계정 관리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57" y="1196752"/>
            <a:ext cx="8604487" cy="433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73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UI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Admin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통계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3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2" y="1124744"/>
            <a:ext cx="4353480" cy="160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936"/>
            <a:ext cx="4499992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2" y="4700978"/>
            <a:ext cx="4446556" cy="189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593068" y="1559264"/>
            <a:ext cx="4567675" cy="10041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남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/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녀 구분하여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여행 기간 분포를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그래프로 확인</a:t>
            </a: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3068" y="1189931"/>
            <a:ext cx="26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남녀별 여행 기간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17426" y="2924944"/>
            <a:ext cx="26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월별 </a:t>
            </a:r>
            <a:r>
              <a:rPr lang="ko-KR" altLang="en-US" b="1" dirty="0" err="1" smtClean="0">
                <a:solidFill>
                  <a:srgbClr val="554F4F"/>
                </a:solidFill>
                <a:latin typeface="+mj-ea"/>
                <a:ea typeface="+mj-ea"/>
              </a:rPr>
              <a:t>플래너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 생성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40271" y="3304984"/>
            <a:ext cx="4567675" cy="10041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생성된 </a:t>
            </a:r>
            <a:r>
              <a:rPr lang="ko-KR" altLang="en-US" sz="1400" dirty="0" err="1" smtClean="0">
                <a:solidFill>
                  <a:srgbClr val="554F4F"/>
                </a:solidFill>
                <a:latin typeface="+mn-ea"/>
              </a:rPr>
              <a:t>플래너의</a:t>
            </a:r>
            <a:r>
              <a:rPr lang="ko-KR" altLang="en-US" sz="1400" dirty="0" smtClean="0">
                <a:solidFill>
                  <a:srgbClr val="554F4F"/>
                </a:solidFill>
                <a:latin typeface="+mn-ea"/>
              </a:rPr>
              <a:t> 수를 월 단위로 막대 그래프로 확인</a:t>
            </a:r>
            <a:r>
              <a:rPr lang="en-US" altLang="ko-KR" sz="1400" dirty="0" smtClean="0">
                <a:solidFill>
                  <a:srgbClr val="554F4F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solidFill>
                <a:srgbClr val="554F4F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39704" y="4797152"/>
            <a:ext cx="261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rgbClr val="554F4F"/>
                </a:solidFill>
                <a:latin typeface="+mj-ea"/>
                <a:ea typeface="+mj-ea"/>
              </a:rPr>
              <a:t>년별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 </a:t>
            </a:r>
            <a:r>
              <a:rPr lang="ko-KR" altLang="en-US" b="1" dirty="0" err="1" smtClean="0">
                <a:solidFill>
                  <a:srgbClr val="554F4F"/>
                </a:solidFill>
                <a:latin typeface="+mj-ea"/>
                <a:ea typeface="+mj-ea"/>
              </a:rPr>
              <a:t>플래너</a:t>
            </a:r>
            <a:r>
              <a:rPr lang="ko-KR" altLang="en-US" b="1" dirty="0" smtClean="0">
                <a:solidFill>
                  <a:srgbClr val="554F4F"/>
                </a:solidFill>
                <a:latin typeface="+mj-ea"/>
                <a:ea typeface="+mj-ea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329673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5122" name="Picture 2" descr="여행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" r="1236"/>
          <a:stretch/>
        </p:blipFill>
        <p:spPr bwMode="auto">
          <a:xfrm>
            <a:off x="0" y="428393"/>
            <a:ext cx="9144000" cy="600121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143000" y="2060848"/>
            <a:ext cx="6858000" cy="3024336"/>
          </a:xfrm>
          <a:prstGeom prst="rect">
            <a:avLst/>
          </a:prstGeom>
          <a:solidFill>
            <a:srgbClr val="1AA5B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79712" y="3219073"/>
            <a:ext cx="5697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감 사 합 </a:t>
            </a:r>
            <a:r>
              <a:rPr lang="ko-KR" alt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니</a:t>
            </a:r>
            <a:r>
              <a:rPr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다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55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2058111"/>
            <a:ext cx="4128200" cy="224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5" y="2438408"/>
            <a:ext cx="1854053" cy="148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r="2833"/>
          <a:stretch/>
        </p:blipFill>
        <p:spPr bwMode="auto">
          <a:xfrm>
            <a:off x="2382433" y="1946443"/>
            <a:ext cx="2087064" cy="98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 b="53115"/>
          <a:stretch/>
        </p:blipFill>
        <p:spPr bwMode="auto">
          <a:xfrm>
            <a:off x="2179030" y="3168473"/>
            <a:ext cx="2493870" cy="134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75"/>
          <p:cNvSpPr/>
          <p:nvPr/>
        </p:nvSpPr>
        <p:spPr>
          <a:xfrm>
            <a:off x="1614107" y="5131259"/>
            <a:ext cx="6032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1AA5B8"/>
                </a:solidFill>
              </a:rPr>
              <a:t>여행 프로그램 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인기리 </a:t>
            </a:r>
            <a:r>
              <a:rPr lang="ko-KR" altLang="en-US" sz="2000" b="1" dirty="0">
                <a:solidFill>
                  <a:srgbClr val="1AA5B8"/>
                </a:solidFill>
              </a:rPr>
              <a:t>방영 및 매해 여행자 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수 증가</a:t>
            </a:r>
            <a:endParaRPr lang="en-US" sz="2000" b="1" dirty="0" smtClean="0">
              <a:solidFill>
                <a:srgbClr val="1AA5B8"/>
              </a:solidFill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4453757" y="5531369"/>
            <a:ext cx="609600" cy="457659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75"/>
          <p:cNvSpPr/>
          <p:nvPr/>
        </p:nvSpPr>
        <p:spPr>
          <a:xfrm>
            <a:off x="1584451" y="6016278"/>
            <a:ext cx="6348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1AA5B8"/>
                </a:solidFill>
              </a:rPr>
              <a:t>Trend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에 알맞은</a:t>
            </a:r>
            <a:r>
              <a:rPr lang="en-US" altLang="ko-KR" sz="2000" b="1" dirty="0" smtClean="0">
                <a:solidFill>
                  <a:srgbClr val="1AA5B8"/>
                </a:solidFill>
              </a:rPr>
              <a:t>, 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여행객들을 위한 여행 사이트가 필요</a:t>
            </a:r>
            <a:endParaRPr lang="en-US" sz="2000" b="1" dirty="0" smtClean="0">
              <a:solidFill>
                <a:srgbClr val="1AA5B8"/>
              </a:solidFill>
            </a:endParaRPr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개요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동 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6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5"/>
          <p:cNvSpPr/>
          <p:nvPr/>
        </p:nvSpPr>
        <p:spPr>
          <a:xfrm>
            <a:off x="52944" y="5183359"/>
            <a:ext cx="5016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93D34C"/>
                </a:solidFill>
              </a:rPr>
              <a:t>단순 참고로는 부족한 여행 계획 수립의 어려움</a:t>
            </a:r>
            <a:endParaRPr lang="en-US" b="1" dirty="0" smtClean="0">
              <a:solidFill>
                <a:srgbClr val="93D34C"/>
              </a:solidFill>
            </a:endParaRPr>
          </a:p>
        </p:txBody>
      </p:sp>
      <p:sp>
        <p:nvSpPr>
          <p:cNvPr id="14" name="Rectangle 74"/>
          <p:cNvSpPr/>
          <p:nvPr/>
        </p:nvSpPr>
        <p:spPr>
          <a:xfrm>
            <a:off x="179512" y="5628553"/>
            <a:ext cx="34142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한눈에 이해하기 어려움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여러 사람들과 공유하기 부적합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많은 시간이 소유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7" b="40092"/>
          <a:stretch/>
        </p:blipFill>
        <p:spPr bwMode="auto">
          <a:xfrm>
            <a:off x="4590884" y="2241618"/>
            <a:ext cx="2318856" cy="247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28" b="11497"/>
          <a:stretch/>
        </p:blipFill>
        <p:spPr bwMode="auto">
          <a:xfrm>
            <a:off x="7218678" y="2059939"/>
            <a:ext cx="1841738" cy="321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/>
          <a:stretch/>
        </p:blipFill>
        <p:spPr bwMode="auto">
          <a:xfrm>
            <a:off x="35496" y="2210203"/>
            <a:ext cx="4386690" cy="248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75"/>
          <p:cNvSpPr/>
          <p:nvPr/>
        </p:nvSpPr>
        <p:spPr>
          <a:xfrm>
            <a:off x="126749" y="1649547"/>
            <a:ext cx="1833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지도 검색하고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75"/>
          <p:cNvSpPr/>
          <p:nvPr/>
        </p:nvSpPr>
        <p:spPr>
          <a:xfrm>
            <a:off x="4860032" y="1649547"/>
            <a:ext cx="2098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숙박 검색하고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Rectangle 75"/>
          <p:cNvSpPr/>
          <p:nvPr/>
        </p:nvSpPr>
        <p:spPr>
          <a:xfrm>
            <a:off x="7099849" y="1627095"/>
            <a:ext cx="1960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글로 정리하고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5146230" y="5612718"/>
            <a:ext cx="359889" cy="50299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75"/>
          <p:cNvSpPr/>
          <p:nvPr/>
        </p:nvSpPr>
        <p:spPr>
          <a:xfrm>
            <a:off x="5750312" y="5466684"/>
            <a:ext cx="3310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93D34C"/>
                </a:solidFill>
              </a:rPr>
              <a:t>손쉽게 여행 계획을 </a:t>
            </a:r>
            <a:endParaRPr lang="en-US" altLang="ko-KR" b="1" dirty="0" smtClean="0">
              <a:solidFill>
                <a:srgbClr val="93D34C"/>
              </a:solidFill>
            </a:endParaRPr>
          </a:p>
          <a:p>
            <a:r>
              <a:rPr lang="ko-KR" altLang="en-US" b="1" dirty="0" smtClean="0">
                <a:solidFill>
                  <a:srgbClr val="93D34C"/>
                </a:solidFill>
              </a:rPr>
              <a:t>수립할 수 있는 사이트 필요</a:t>
            </a:r>
            <a:endParaRPr lang="en-US" b="1" dirty="0" smtClean="0">
              <a:solidFill>
                <a:srgbClr val="93D34C"/>
              </a:solidFill>
            </a:endParaRP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개요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동 기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7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9" y="4300950"/>
            <a:ext cx="3739199" cy="118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" r="6642"/>
          <a:stretch/>
        </p:blipFill>
        <p:spPr bwMode="auto">
          <a:xfrm>
            <a:off x="184729" y="1916832"/>
            <a:ext cx="3739199" cy="239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5"/>
          <p:cNvSpPr/>
          <p:nvPr/>
        </p:nvSpPr>
        <p:spPr>
          <a:xfrm>
            <a:off x="3977202" y="1725874"/>
            <a:ext cx="18819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 smtClean="0">
                <a:solidFill>
                  <a:srgbClr val="1AA5B8"/>
                </a:solidFill>
              </a:rPr>
              <a:t>스투비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 </a:t>
            </a:r>
            <a:r>
              <a:rPr lang="ko-KR" altLang="en-US" sz="2000" b="1" dirty="0" err="1" smtClean="0">
                <a:solidFill>
                  <a:srgbClr val="1AA5B8"/>
                </a:solidFill>
              </a:rPr>
              <a:t>플래너</a:t>
            </a:r>
            <a:endParaRPr lang="en-US" sz="2000" b="1" dirty="0" smtClean="0">
              <a:solidFill>
                <a:srgbClr val="1AA5B8"/>
              </a:solidFill>
            </a:endParaRPr>
          </a:p>
        </p:txBody>
      </p:sp>
      <p:sp>
        <p:nvSpPr>
          <p:cNvPr id="10" name="Rectangle 74"/>
          <p:cNvSpPr/>
          <p:nvPr/>
        </p:nvSpPr>
        <p:spPr>
          <a:xfrm>
            <a:off x="3977202" y="2195592"/>
            <a:ext cx="5367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손 쉬운 여행 계획 수립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교통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숙박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음식 등 여행에 필요한 정보가 한 곳에 있음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플래너를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공유하여 피드백 가능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4641116" y="3135157"/>
            <a:ext cx="609600" cy="457659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75"/>
          <p:cNvSpPr/>
          <p:nvPr/>
        </p:nvSpPr>
        <p:spPr>
          <a:xfrm>
            <a:off x="3977201" y="3836380"/>
            <a:ext cx="5810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1AA5B8"/>
                </a:solidFill>
              </a:rPr>
              <a:t>이해하기 쉬운 여행 경로    </a:t>
            </a:r>
            <a:r>
              <a:rPr lang="en-US" altLang="ko-KR" sz="2000" b="1" dirty="0" smtClean="0">
                <a:solidFill>
                  <a:srgbClr val="1AA5B8"/>
                </a:solidFill>
              </a:rPr>
              <a:t>+ 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시각적 효과</a:t>
            </a:r>
            <a:endParaRPr lang="en-US" sz="2000" b="1" dirty="0" smtClean="0">
              <a:solidFill>
                <a:srgbClr val="1AA5B8"/>
              </a:solidFill>
            </a:endParaRPr>
          </a:p>
        </p:txBody>
      </p:sp>
      <p:sp>
        <p:nvSpPr>
          <p:cNvPr id="13" name="Rectangle 75"/>
          <p:cNvSpPr/>
          <p:nvPr/>
        </p:nvSpPr>
        <p:spPr>
          <a:xfrm>
            <a:off x="4026347" y="4875670"/>
            <a:ext cx="5429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 smtClean="0">
                <a:solidFill>
                  <a:srgbClr val="1AA5B8"/>
                </a:solidFill>
              </a:rPr>
              <a:t>플래너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 공유 및 초대 가능   </a:t>
            </a:r>
            <a:r>
              <a:rPr lang="en-US" altLang="ko-KR" sz="2000" b="1" dirty="0" smtClean="0">
                <a:solidFill>
                  <a:srgbClr val="1AA5B8"/>
                </a:solidFill>
              </a:rPr>
              <a:t>+ 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간편</a:t>
            </a:r>
            <a:endParaRPr lang="en-US" sz="2000" b="1" dirty="0" smtClean="0">
              <a:solidFill>
                <a:srgbClr val="1AA5B8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37111" y="3712892"/>
            <a:ext cx="1827377" cy="1624784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75"/>
          <p:cNvSpPr/>
          <p:nvPr/>
        </p:nvSpPr>
        <p:spPr>
          <a:xfrm>
            <a:off x="7586367" y="5468267"/>
            <a:ext cx="13056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0070C0"/>
                </a:solidFill>
              </a:rPr>
              <a:t>차별 기능</a:t>
            </a:r>
            <a:endParaRPr lang="en-US" sz="2000" b="1" dirty="0" smtClean="0">
              <a:solidFill>
                <a:srgbClr val="0070C0"/>
              </a:solidFill>
            </a:endParaRP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-3.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개요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기능 목적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4"/>
          <p:cNvSpPr/>
          <p:nvPr/>
        </p:nvSpPr>
        <p:spPr>
          <a:xfrm>
            <a:off x="735701" y="1818277"/>
            <a:ext cx="1221352" cy="1221352"/>
          </a:xfrm>
          <a:prstGeom prst="ellipse">
            <a:avLst/>
          </a:prstGeom>
          <a:solidFill>
            <a:srgbClr val="1AA5B8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Rectangle 75"/>
          <p:cNvSpPr/>
          <p:nvPr/>
        </p:nvSpPr>
        <p:spPr>
          <a:xfrm>
            <a:off x="2585101" y="1921893"/>
            <a:ext cx="5407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1AA5B8"/>
                </a:solidFill>
              </a:rPr>
              <a:t>로그인</a:t>
            </a:r>
            <a:r>
              <a:rPr lang="en-US" altLang="ko-KR" sz="2000" b="1" dirty="0" smtClean="0">
                <a:solidFill>
                  <a:srgbClr val="1AA5B8"/>
                </a:solidFill>
              </a:rPr>
              <a:t>/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회원가입</a:t>
            </a:r>
            <a:r>
              <a:rPr lang="en-US" altLang="ko-KR" sz="2000" b="1" dirty="0" smtClean="0">
                <a:solidFill>
                  <a:srgbClr val="1AA5B8"/>
                </a:solidFill>
              </a:rPr>
              <a:t>, 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관리자 페이지</a:t>
            </a:r>
            <a:r>
              <a:rPr lang="en-US" altLang="ko-KR" sz="2000" b="1" dirty="0" smtClean="0">
                <a:solidFill>
                  <a:srgbClr val="1AA5B8"/>
                </a:solidFill>
              </a:rPr>
              <a:t>, </a:t>
            </a:r>
            <a:r>
              <a:rPr lang="ko-KR" altLang="en-US" sz="2000" b="1" dirty="0" err="1" smtClean="0">
                <a:solidFill>
                  <a:srgbClr val="1AA5B8"/>
                </a:solidFill>
              </a:rPr>
              <a:t>플래너</a:t>
            </a:r>
            <a:r>
              <a:rPr lang="ko-KR" altLang="en-US" sz="2000" b="1" dirty="0" smtClean="0">
                <a:solidFill>
                  <a:srgbClr val="1AA5B8"/>
                </a:solidFill>
              </a:rPr>
              <a:t> 작성</a:t>
            </a:r>
            <a:endParaRPr lang="en-US" sz="2000" b="1" dirty="0" smtClean="0">
              <a:solidFill>
                <a:srgbClr val="1AA5B8"/>
              </a:solidFill>
            </a:endParaRPr>
          </a:p>
        </p:txBody>
      </p:sp>
      <p:sp>
        <p:nvSpPr>
          <p:cNvPr id="9" name="Rectangle 74"/>
          <p:cNvSpPr/>
          <p:nvPr/>
        </p:nvSpPr>
        <p:spPr>
          <a:xfrm>
            <a:off x="2677461" y="2235650"/>
            <a:ext cx="5367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SNS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연계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로그인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회원가입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이메일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인증을 통한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비밀번호 찾기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Jqplot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을 활용한 관리자 페이지에서의 통계 표시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구글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이용한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플래너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작성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val 64"/>
          <p:cNvSpPr/>
          <p:nvPr/>
        </p:nvSpPr>
        <p:spPr>
          <a:xfrm>
            <a:off x="717229" y="3206446"/>
            <a:ext cx="1221352" cy="1221352"/>
          </a:xfrm>
          <a:prstGeom prst="ellipse">
            <a:avLst/>
          </a:prstGeom>
          <a:solidFill>
            <a:srgbClr val="93D34C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Rectangle 75"/>
          <p:cNvSpPr/>
          <p:nvPr/>
        </p:nvSpPr>
        <p:spPr>
          <a:xfrm>
            <a:off x="2594337" y="3310062"/>
            <a:ext cx="3552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93D34C"/>
                </a:solidFill>
              </a:rPr>
              <a:t>디자인</a:t>
            </a:r>
            <a:r>
              <a:rPr lang="en-US" altLang="ko-KR" b="1" dirty="0" smtClean="0">
                <a:solidFill>
                  <a:srgbClr val="93D34C"/>
                </a:solidFill>
              </a:rPr>
              <a:t>, </a:t>
            </a:r>
            <a:r>
              <a:rPr lang="ko-KR" altLang="en-US" b="1" dirty="0" err="1" smtClean="0">
                <a:solidFill>
                  <a:srgbClr val="93D34C"/>
                </a:solidFill>
              </a:rPr>
              <a:t>마이페이지</a:t>
            </a:r>
            <a:r>
              <a:rPr lang="en-US" altLang="ko-KR" b="1" dirty="0" smtClean="0">
                <a:solidFill>
                  <a:srgbClr val="93D34C"/>
                </a:solidFill>
              </a:rPr>
              <a:t>, </a:t>
            </a:r>
            <a:r>
              <a:rPr lang="ko-KR" altLang="en-US" b="1" dirty="0" err="1" smtClean="0">
                <a:solidFill>
                  <a:srgbClr val="93D34C"/>
                </a:solidFill>
              </a:rPr>
              <a:t>플래너</a:t>
            </a:r>
            <a:r>
              <a:rPr lang="ko-KR" altLang="en-US" b="1" dirty="0" smtClean="0">
                <a:solidFill>
                  <a:srgbClr val="93D34C"/>
                </a:solidFill>
              </a:rPr>
              <a:t> 관리</a:t>
            </a:r>
            <a:endParaRPr lang="en-US" b="1" dirty="0" smtClean="0">
              <a:solidFill>
                <a:srgbClr val="93D34C"/>
              </a:solidFill>
            </a:endParaRPr>
          </a:p>
        </p:txBody>
      </p:sp>
      <p:sp>
        <p:nvSpPr>
          <p:cNvPr id="12" name="Rectangle 74"/>
          <p:cNvSpPr/>
          <p:nvPr/>
        </p:nvSpPr>
        <p:spPr>
          <a:xfrm>
            <a:off x="2723640" y="3623819"/>
            <a:ext cx="62725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부트스트랩을 이용한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반응형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웹사이트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디자인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회원 정보 확인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수정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플래너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검색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altLang="ko-KR" sz="1400" b="1" dirty="0" err="1">
                <a:solidFill>
                  <a:schemeClr val="bg1">
                    <a:lumMod val="50000"/>
                  </a:schemeClr>
                </a:solidFill>
              </a:rPr>
              <a:t>jquery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 ajax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를 이용한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댓글작성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50000"/>
                  </a:schemeClr>
                </a:solidFill>
              </a:rPr>
              <a:t>플래너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 관리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Oval 64"/>
          <p:cNvSpPr/>
          <p:nvPr/>
        </p:nvSpPr>
        <p:spPr>
          <a:xfrm>
            <a:off x="698757" y="4594615"/>
            <a:ext cx="1221352" cy="1221352"/>
          </a:xfrm>
          <a:prstGeom prst="ellipse">
            <a:avLst/>
          </a:prstGeom>
          <a:solidFill>
            <a:srgbClr val="F77EA4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4" name="Rectangle 75"/>
          <p:cNvSpPr/>
          <p:nvPr/>
        </p:nvSpPr>
        <p:spPr>
          <a:xfrm>
            <a:off x="2612809" y="4698231"/>
            <a:ext cx="417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F77EA4"/>
                </a:solidFill>
              </a:rPr>
              <a:t>플래너</a:t>
            </a:r>
            <a:r>
              <a:rPr lang="ko-KR" altLang="en-US" b="1" dirty="0" smtClean="0">
                <a:solidFill>
                  <a:srgbClr val="F77EA4"/>
                </a:solidFill>
              </a:rPr>
              <a:t> 작성</a:t>
            </a:r>
            <a:r>
              <a:rPr lang="en-US" altLang="ko-KR" b="1" dirty="0" smtClean="0">
                <a:solidFill>
                  <a:srgbClr val="F77EA4"/>
                </a:solidFill>
              </a:rPr>
              <a:t>, </a:t>
            </a:r>
            <a:r>
              <a:rPr lang="ko-KR" altLang="en-US" b="1" dirty="0" smtClean="0">
                <a:solidFill>
                  <a:srgbClr val="F77EA4"/>
                </a:solidFill>
              </a:rPr>
              <a:t>친구관리</a:t>
            </a:r>
            <a:r>
              <a:rPr lang="en-US" altLang="ko-KR" b="1" dirty="0" smtClean="0">
                <a:solidFill>
                  <a:srgbClr val="F77EA4"/>
                </a:solidFill>
              </a:rPr>
              <a:t>, </a:t>
            </a:r>
            <a:r>
              <a:rPr lang="ko-KR" altLang="en-US" b="1" dirty="0" smtClean="0">
                <a:solidFill>
                  <a:srgbClr val="F77EA4"/>
                </a:solidFill>
              </a:rPr>
              <a:t>전체 코드 감독</a:t>
            </a:r>
            <a:endParaRPr lang="en-US" b="1" dirty="0" smtClean="0">
              <a:solidFill>
                <a:srgbClr val="F77EA4"/>
              </a:solidFill>
            </a:endParaRPr>
          </a:p>
        </p:txBody>
      </p:sp>
      <p:sp>
        <p:nvSpPr>
          <p:cNvPr id="15" name="Rectangle 74"/>
          <p:cNvSpPr/>
          <p:nvPr/>
        </p:nvSpPr>
        <p:spPr>
          <a:xfrm>
            <a:off x="2677461" y="5011988"/>
            <a:ext cx="63187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</a:rPr>
              <a:t>Jquery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</a:rPr>
              <a:t>ui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구글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</a:rPr>
              <a:t>api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이용한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플래너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작성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친구 추가 및 관리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통일성을 위해 전체 코드 관리</a:t>
            </a:r>
            <a:endParaRPr lang="en-US" altLang="ko-KR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n-US" altLang="ko-KR" sz="1400" dirty="0" smtClean="0">
              <a:solidFill>
                <a:srgbClr val="A7A5A6"/>
              </a:solidFill>
            </a:endParaRPr>
          </a:p>
        </p:txBody>
      </p:sp>
      <p:pic>
        <p:nvPicPr>
          <p:cNvPr id="2050" name="Picture 2" descr="사람 픽토그램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23" y="1921893"/>
            <a:ext cx="995707" cy="10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사람 픽토그램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57" y="3341343"/>
            <a:ext cx="995707" cy="10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사람 픽토그램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98312"/>
            <a:ext cx="995707" cy="10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8928" y="22569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김현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7794" y="36794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이한길</a:t>
            </a:r>
            <a:endParaRPr lang="ko-KR" alt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0851" y="50675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이화평</a:t>
            </a:r>
            <a:endParaRPr lang="ko-KR" alt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-4.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개요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역할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92536"/>
              </p:ext>
            </p:extLst>
          </p:nvPr>
        </p:nvGraphicFramePr>
        <p:xfrm>
          <a:off x="1061114" y="1124744"/>
          <a:ext cx="7164796" cy="555079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xmlns="" val="1323857627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xmlns="" val="3995462205"/>
                    </a:ext>
                  </a:extLst>
                </a:gridCol>
              </a:tblGrid>
              <a:tr h="438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JDK</a:t>
                      </a:r>
                      <a:endParaRPr 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</a:rPr>
                        <a:t>JAVA SE 8u74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  <a:extLst>
                  <a:ext uri="{0D108BD9-81ED-4DB2-BD59-A6C34878D82A}">
                    <a16:rowId xmlns:a16="http://schemas.microsoft.com/office/drawing/2014/main" xmlns="" val="3703549678"/>
                  </a:ext>
                </a:extLst>
              </a:tr>
              <a:tr h="438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웹 개발 기술</a:t>
                      </a:r>
                      <a:endParaRPr lang="ko-KR" alt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</a:rPr>
                        <a:t>Servlet / JSP / </a:t>
                      </a:r>
                      <a:r>
                        <a:rPr lang="en-US" sz="1600" kern="0" spc="0" dirty="0" err="1">
                          <a:effectLst/>
                        </a:rPr>
                        <a:t>Jquery</a:t>
                      </a:r>
                      <a:r>
                        <a:rPr lang="en-US" sz="1600" kern="0" spc="0" dirty="0">
                          <a:effectLst/>
                        </a:rPr>
                        <a:t> / Ajax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  <a:extLst>
                  <a:ext uri="{0D108BD9-81ED-4DB2-BD59-A6C34878D82A}">
                    <a16:rowId xmlns:a16="http://schemas.microsoft.com/office/drawing/2014/main" xmlns="" val="4083024427"/>
                  </a:ext>
                </a:extLst>
              </a:tr>
              <a:tr h="438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IDE</a:t>
                      </a:r>
                      <a:endParaRPr 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</a:rPr>
                        <a:t>Eclipse </a:t>
                      </a:r>
                      <a:r>
                        <a:rPr lang="en-US" sz="1600" kern="0" spc="0" dirty="0" smtClean="0">
                          <a:effectLst/>
                        </a:rPr>
                        <a:t>Mars 2.0 </a:t>
                      </a:r>
                      <a:r>
                        <a:rPr lang="en-US" sz="1600" kern="0" spc="0" dirty="0" err="1" smtClean="0">
                          <a:effectLst/>
                        </a:rPr>
                        <a:t>JavaEE</a:t>
                      </a:r>
                      <a:r>
                        <a:rPr lang="en-US" sz="1600" kern="0" spc="0" dirty="0" smtClean="0">
                          <a:effectLst/>
                        </a:rPr>
                        <a:t> </a:t>
                      </a:r>
                      <a:r>
                        <a:rPr lang="en-US" sz="1600" kern="0" spc="0" dirty="0">
                          <a:effectLst/>
                        </a:rPr>
                        <a:t>IDE for Web Developers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  <a:extLst>
                  <a:ext uri="{0D108BD9-81ED-4DB2-BD59-A6C34878D82A}">
                    <a16:rowId xmlns:a16="http://schemas.microsoft.com/office/drawing/2014/main" xmlns="" val="3937100724"/>
                  </a:ext>
                </a:extLst>
              </a:tr>
              <a:tr h="438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DBMS</a:t>
                      </a:r>
                      <a:endParaRPr 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</a:rPr>
                        <a:t>Oracle 11g Release2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  <a:extLst>
                  <a:ext uri="{0D108BD9-81ED-4DB2-BD59-A6C34878D82A}">
                    <a16:rowId xmlns:a16="http://schemas.microsoft.com/office/drawing/2014/main" xmlns="" val="2036763682"/>
                  </a:ext>
                </a:extLst>
              </a:tr>
              <a:tr h="438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WAS</a:t>
                      </a:r>
                      <a:endParaRPr 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 smtClean="0">
                          <a:effectLst/>
                        </a:rPr>
                        <a:t>ApacheTomcat</a:t>
                      </a:r>
                      <a:r>
                        <a:rPr lang="en-US" sz="1600" kern="0" spc="0" dirty="0" smtClean="0">
                          <a:effectLst/>
                        </a:rPr>
                        <a:t> 7.0.61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  <a:extLst>
                  <a:ext uri="{0D108BD9-81ED-4DB2-BD59-A6C34878D82A}">
                    <a16:rowId xmlns:a16="http://schemas.microsoft.com/office/drawing/2014/main" xmlns="" val="2707333036"/>
                  </a:ext>
                </a:extLst>
              </a:tr>
              <a:tr h="438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Frame Work</a:t>
                      </a:r>
                      <a:endParaRPr 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effectLst/>
                        </a:rPr>
                        <a:t>Bootstrap / </a:t>
                      </a:r>
                      <a:r>
                        <a:rPr lang="en-US" sz="1600" kern="0" spc="0" dirty="0" err="1" smtClean="0">
                          <a:effectLst/>
                        </a:rPr>
                        <a:t>Json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  <a:extLst>
                  <a:ext uri="{0D108BD9-81ED-4DB2-BD59-A6C34878D82A}">
                    <a16:rowId xmlns:a16="http://schemas.microsoft.com/office/drawing/2014/main" xmlns="" val="911365023"/>
                  </a:ext>
                </a:extLst>
              </a:tr>
              <a:tr h="8984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API</a:t>
                      </a:r>
                      <a:endParaRPr 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effectLst/>
                        </a:rPr>
                        <a:t>JDBC / </a:t>
                      </a:r>
                      <a:r>
                        <a:rPr lang="en-US" sz="1600" kern="0" spc="0" dirty="0" err="1" smtClean="0">
                          <a:effectLst/>
                        </a:rPr>
                        <a:t>GoogleMap</a:t>
                      </a:r>
                      <a:r>
                        <a:rPr lang="en-US" sz="1600" kern="0" spc="0" dirty="0" smtClean="0">
                          <a:effectLst/>
                        </a:rPr>
                        <a:t> / </a:t>
                      </a:r>
                      <a:r>
                        <a:rPr lang="en-US" sz="1600" kern="0" spc="0" dirty="0" err="1" smtClean="0">
                          <a:effectLst/>
                        </a:rPr>
                        <a:t>Jquery</a:t>
                      </a:r>
                      <a:r>
                        <a:rPr lang="en-US" sz="1600" kern="0" spc="0" baseline="0" dirty="0" smtClean="0">
                          <a:effectLst/>
                        </a:rPr>
                        <a:t> UI /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baseline="0" dirty="0" err="1" smtClean="0">
                          <a:effectLst/>
                        </a:rPr>
                        <a:t>facebook</a:t>
                      </a:r>
                      <a:r>
                        <a:rPr lang="en-US" sz="1600" kern="0" spc="0" baseline="0" dirty="0" smtClean="0">
                          <a:effectLst/>
                        </a:rPr>
                        <a:t> API / </a:t>
                      </a:r>
                      <a:r>
                        <a:rPr lang="en-US" sz="1600" kern="0" spc="0" baseline="0" dirty="0" err="1" smtClean="0">
                          <a:effectLst/>
                        </a:rPr>
                        <a:t>Jqplot</a:t>
                      </a:r>
                      <a:r>
                        <a:rPr lang="en-US" sz="1600" kern="0" spc="0" baseline="0" dirty="0" smtClean="0">
                          <a:effectLst/>
                        </a:rPr>
                        <a:t> /Java Mail API</a:t>
                      </a:r>
                      <a:endParaRPr lang="en-US" sz="1600" b="1" kern="0" spc="0" baseline="0" dirty="0" smtClean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  <a:extLst>
                  <a:ext uri="{0D108BD9-81ED-4DB2-BD59-A6C34878D82A}">
                    <a16:rowId xmlns:a16="http://schemas.microsoft.com/office/drawing/2014/main" xmlns="" val="230628804"/>
                  </a:ext>
                </a:extLst>
              </a:tr>
              <a:tr h="438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OS</a:t>
                      </a:r>
                      <a:endParaRPr 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effectLst/>
                        </a:rPr>
                        <a:t>Window 8.1 </a:t>
                      </a:r>
                      <a:r>
                        <a:rPr lang="en-US" sz="1600" kern="0" spc="0" dirty="0">
                          <a:effectLst/>
                        </a:rPr>
                        <a:t>/ </a:t>
                      </a:r>
                      <a:r>
                        <a:rPr lang="en-US" sz="1600" kern="0" spc="0" dirty="0" smtClean="0">
                          <a:effectLst/>
                        </a:rPr>
                        <a:t>64bit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  <a:extLst>
                  <a:ext uri="{0D108BD9-81ED-4DB2-BD59-A6C34878D82A}">
                    <a16:rowId xmlns:a16="http://schemas.microsoft.com/office/drawing/2014/main" xmlns="" val="42127510"/>
                  </a:ext>
                </a:extLst>
              </a:tr>
              <a:tr h="438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smtClean="0">
                          <a:effectLst/>
                        </a:rPr>
                        <a:t>버전관리</a:t>
                      </a:r>
                      <a:endParaRPr 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effectLst/>
                        </a:rPr>
                        <a:t>Visual</a:t>
                      </a:r>
                      <a:r>
                        <a:rPr lang="en-US" sz="1600" kern="0" spc="0" baseline="0" dirty="0" smtClean="0">
                          <a:effectLst/>
                        </a:rPr>
                        <a:t> </a:t>
                      </a:r>
                      <a:r>
                        <a:rPr lang="en-US" sz="1600" kern="0" spc="0" baseline="0" dirty="0" err="1" smtClean="0">
                          <a:effectLst/>
                        </a:rPr>
                        <a:t>svn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</a:tr>
              <a:tr h="4381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smtClean="0">
                          <a:effectLst/>
                        </a:rPr>
                        <a:t>Design Pattern</a:t>
                      </a:r>
                      <a:endParaRPr lang="en-US" sz="2000" b="1" kern="0" spc="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2898" marR="52898" marT="14625" marB="1462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effectLst/>
                        </a:rPr>
                        <a:t>MVC model, Factory Pattern, </a:t>
                      </a:r>
                      <a:r>
                        <a:rPr lang="en-US" sz="1600" kern="0" spc="0" dirty="0" err="1" smtClean="0">
                          <a:effectLst/>
                        </a:rPr>
                        <a:t>Singletone</a:t>
                      </a:r>
                      <a:r>
                        <a:rPr lang="en-US" sz="1600" kern="0" spc="0" dirty="0" smtClean="0">
                          <a:effectLst/>
                        </a:rPr>
                        <a:t> Pattern</a:t>
                      </a:r>
                      <a:endParaRPr lang="en-US" sz="16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  <a:ea typeface="궁서체" panose="02030609000101010101" pitchFamily="17" charset="-127"/>
                      </a:endParaRPr>
                    </a:p>
                  </a:txBody>
                  <a:tcPr marL="52898" marR="52898" marT="14625" marB="14625" anchor="ctr"/>
                </a:tc>
              </a:tr>
            </a:tbl>
          </a:graphicData>
        </a:graphic>
      </p:graphicFrame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-1.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설계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개발 환경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66" y="1239320"/>
            <a:ext cx="8425052" cy="531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625233" y="332656"/>
            <a:ext cx="41044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itchFamily="2" charset="-127"/>
                <a:ea typeface="배달의민족 한나" pitchFamily="2" charset="-127"/>
              </a:rPr>
              <a:t>-2.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설계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MVC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패턴 적용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496" y="86434"/>
            <a:ext cx="7920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980728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9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1099</Words>
  <Application>Microsoft Office PowerPoint</Application>
  <PresentationFormat>화면 슬라이드 쇼(4:3)</PresentationFormat>
  <Paragraphs>256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굴림</vt:lpstr>
      <vt:lpstr>Arial</vt:lpstr>
      <vt:lpstr>나눔고딕</vt:lpstr>
      <vt:lpstr>맑은 고딕</vt:lpstr>
      <vt:lpstr>궁서체</vt:lpstr>
      <vt:lpstr>Noto Sans CJK KR Bold</vt:lpstr>
      <vt:lpstr>배달의민족 한나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HYUNJEE KIM</cp:lastModifiedBy>
  <cp:revision>189</cp:revision>
  <dcterms:created xsi:type="dcterms:W3CDTF">2014-05-20T10:28:59Z</dcterms:created>
  <dcterms:modified xsi:type="dcterms:W3CDTF">2016-11-22T06:00:38Z</dcterms:modified>
</cp:coreProperties>
</file>